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Aileron" panose="020B0604020202020204" charset="0"/>
      <p:regular r:id="rId27"/>
    </p:embeddedFont>
    <p:embeddedFont>
      <p:font typeface="Aileron Bold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nva Sans" panose="020B0604020202020204" charset="0"/>
      <p:regular r:id="rId33"/>
    </p:embeddedFont>
    <p:embeddedFont>
      <p:font typeface="Canva Sans Bold" panose="020B0604020202020204" charset="0"/>
      <p:regular r:id="rId34"/>
    </p:embeddedFont>
    <p:embeddedFont>
      <p:font typeface="Canva Sans Bold Italics" panose="020B0604020202020204" charset="0"/>
      <p:regular r:id="rId35"/>
    </p:embeddedFont>
    <p:embeddedFont>
      <p:font typeface="ITC Benguiat" panose="020B0604020202020204" charset="0"/>
      <p:regular r:id="rId36"/>
    </p:embeddedFont>
    <p:embeddedFont>
      <p:font typeface="ITC Benguiat Bold" panose="020B0604020202020204" charset="0"/>
      <p:regular r:id="rId37"/>
    </p:embeddedFont>
    <p:embeddedFont>
      <p:font typeface="Open Sans Bold" panose="020B0604020202020204" charset="0"/>
      <p:regular r:id="rId38"/>
    </p:embeddedFont>
    <p:embeddedFont>
      <p:font typeface="Sensa Sans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rjc-my.sharepoint.com/:v:/g/personal/malmaraz_santarosa_edu/Ee58HmIKPvRLnq0NVOmRL7sBYUwRwlvnraJ2tdVPz7VOug?e=J3VN9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83E76">
                <a:alpha val="100000"/>
              </a:srgbClr>
            </a:gs>
            <a:gs pos="100000">
              <a:srgbClr val="3F86C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01856" y="1775540"/>
            <a:ext cx="13284288" cy="6296681"/>
          </a:xfrm>
          <a:custGeom>
            <a:avLst/>
            <a:gdLst/>
            <a:ahLst/>
            <a:cxnLst/>
            <a:rect l="l" t="t" r="r" b="b"/>
            <a:pathLst>
              <a:path w="13284288" h="6296681">
                <a:moveTo>
                  <a:pt x="0" y="0"/>
                </a:moveTo>
                <a:lnTo>
                  <a:pt x="13284288" y="0"/>
                </a:lnTo>
                <a:lnTo>
                  <a:pt x="13284288" y="6296681"/>
                </a:lnTo>
                <a:lnTo>
                  <a:pt x="0" y="62966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</a:blip>
            <a:stretch>
              <a:fillRect t="-11006" r="-1818" b="-1100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710246" y="-32594"/>
            <a:ext cx="9041160" cy="200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  <a:spcBef>
                <a:spcPct val="0"/>
              </a:spcBef>
            </a:pPr>
            <a:r>
              <a:rPr lang="en-US" sz="10500" spc="-210">
                <a:solidFill>
                  <a:srgbClr val="FAB134"/>
                </a:solidFill>
                <a:latin typeface="ITC Benguiat"/>
                <a:ea typeface="ITC Benguiat"/>
                <a:cs typeface="ITC Benguiat"/>
                <a:sym typeface="ITC Benguiat"/>
              </a:rPr>
              <a:t>WELCOME!!!!!!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1550" y="8473406"/>
            <a:ext cx="17724900" cy="210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1"/>
              </a:lnSpc>
            </a:pPr>
            <a:r>
              <a:rPr lang="en-US" sz="8201" spc="-164">
                <a:solidFill>
                  <a:srgbClr val="FFBC00"/>
                </a:solidFill>
                <a:latin typeface="ITC Benguiat"/>
                <a:ea typeface="ITC Benguiat"/>
                <a:cs typeface="ITC Benguiat"/>
                <a:sym typeface="ITC Benguiat"/>
              </a:rPr>
              <a:t>ADULT DUAL ENROLLMENT PARTICIPANTS!!!!!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97279" y="429932"/>
            <a:ext cx="3687709" cy="3687709"/>
          </a:xfrm>
          <a:custGeom>
            <a:avLst/>
            <a:gdLst/>
            <a:ahLst/>
            <a:cxnLst/>
            <a:rect l="l" t="t" r="r" b="b"/>
            <a:pathLst>
              <a:path w="3687709" h="3687709">
                <a:moveTo>
                  <a:pt x="0" y="0"/>
                </a:moveTo>
                <a:lnTo>
                  <a:pt x="3687709" y="0"/>
                </a:lnTo>
                <a:lnTo>
                  <a:pt x="3687709" y="3687709"/>
                </a:lnTo>
                <a:lnTo>
                  <a:pt x="0" y="36877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5762" y="4747790"/>
            <a:ext cx="16174343" cy="1035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0"/>
              </a:lnSpc>
            </a:pPr>
            <a:r>
              <a:rPr lang="en-US" sz="6100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Complete the interest form │ Spring 2025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897564" y="6658961"/>
            <a:ext cx="3020427" cy="3020427"/>
            <a:chOff x="0" y="0"/>
            <a:chExt cx="4027236" cy="40272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27236" cy="4027236"/>
            </a:xfrm>
            <a:custGeom>
              <a:avLst/>
              <a:gdLst/>
              <a:ahLst/>
              <a:cxnLst/>
              <a:rect l="l" t="t" r="r" b="b"/>
              <a:pathLst>
                <a:path w="4027236" h="4027236">
                  <a:moveTo>
                    <a:pt x="0" y="0"/>
                  </a:moveTo>
                  <a:lnTo>
                    <a:pt x="4027236" y="0"/>
                  </a:lnTo>
                  <a:lnTo>
                    <a:pt x="4027236" y="4027236"/>
                  </a:lnTo>
                  <a:lnTo>
                    <a:pt x="0" y="4027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42972" y="176652"/>
            <a:ext cx="3802055" cy="3802055"/>
          </a:xfrm>
          <a:custGeom>
            <a:avLst/>
            <a:gdLst/>
            <a:ahLst/>
            <a:cxnLst/>
            <a:rect l="l" t="t" r="r" b="b"/>
            <a:pathLst>
              <a:path w="3802055" h="3802055">
                <a:moveTo>
                  <a:pt x="0" y="0"/>
                </a:moveTo>
                <a:lnTo>
                  <a:pt x="3802056" y="0"/>
                </a:lnTo>
                <a:lnTo>
                  <a:pt x="3802056" y="3802056"/>
                </a:lnTo>
                <a:lnTo>
                  <a:pt x="0" y="3802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219351" y="4595908"/>
            <a:ext cx="18726702" cy="71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FEFE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Complete and interview with the Adult Dual Enrollment Coordinator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28163" y="5700594"/>
            <a:ext cx="8831674" cy="1162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1">
                <a:solidFill>
                  <a:srgbClr val="95A8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707-521-7811</a:t>
            </a:r>
          </a:p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95A8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malmaraz@santarosa.edu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7701478"/>
            <a:ext cx="1763137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F8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After your interview, the Adult Dual Enrollment Coordinator will send you a welcome email indicating the steps to follow.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91494" y="284653"/>
            <a:ext cx="3505011" cy="3505011"/>
          </a:xfrm>
          <a:custGeom>
            <a:avLst/>
            <a:gdLst/>
            <a:ahLst/>
            <a:cxnLst/>
            <a:rect l="l" t="t" r="r" b="b"/>
            <a:pathLst>
              <a:path w="3505011" h="3505011">
                <a:moveTo>
                  <a:pt x="0" y="0"/>
                </a:moveTo>
                <a:lnTo>
                  <a:pt x="3505012" y="0"/>
                </a:lnTo>
                <a:lnTo>
                  <a:pt x="3505012" y="3505011"/>
                </a:lnTo>
                <a:lnTo>
                  <a:pt x="0" y="3505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91172" y="5416534"/>
            <a:ext cx="2505655" cy="2505655"/>
          </a:xfrm>
          <a:custGeom>
            <a:avLst/>
            <a:gdLst/>
            <a:ahLst/>
            <a:cxnLst/>
            <a:rect l="l" t="t" r="r" b="b"/>
            <a:pathLst>
              <a:path w="2505655" h="2505655">
                <a:moveTo>
                  <a:pt x="0" y="0"/>
                </a:moveTo>
                <a:lnTo>
                  <a:pt x="2505656" y="0"/>
                </a:lnTo>
                <a:lnTo>
                  <a:pt x="2505656" y="2505655"/>
                </a:lnTo>
                <a:lnTo>
                  <a:pt x="0" y="2505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90657" y="4208764"/>
            <a:ext cx="14256544" cy="71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FEFE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If needed, complete Credit Application for Spring 2025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8687435"/>
            <a:ext cx="17412502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i="1">
                <a:solidFill>
                  <a:srgbClr val="FAB134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Note: The Adult Dual Enrollment Coordinator will inform you if you need to fill out a new application.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69942" y="601957"/>
            <a:ext cx="3204739" cy="3204739"/>
          </a:xfrm>
          <a:custGeom>
            <a:avLst/>
            <a:gdLst/>
            <a:ahLst/>
            <a:cxnLst/>
            <a:rect l="l" t="t" r="r" b="b"/>
            <a:pathLst>
              <a:path w="3204739" h="3204739">
                <a:moveTo>
                  <a:pt x="0" y="0"/>
                </a:moveTo>
                <a:lnTo>
                  <a:pt x="3204740" y="0"/>
                </a:lnTo>
                <a:lnTo>
                  <a:pt x="3204740" y="3204739"/>
                </a:lnTo>
                <a:lnTo>
                  <a:pt x="0" y="32047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66493" y="4155140"/>
            <a:ext cx="381163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1">
                <a:solidFill>
                  <a:srgbClr val="FEFE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Sign Contract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341221" y="6281351"/>
            <a:ext cx="2637396" cy="2637396"/>
            <a:chOff x="0" y="0"/>
            <a:chExt cx="3516528" cy="35165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6528" cy="3516528"/>
            </a:xfrm>
            <a:custGeom>
              <a:avLst/>
              <a:gdLst/>
              <a:ahLst/>
              <a:cxnLst/>
              <a:rect l="l" t="t" r="r" b="b"/>
              <a:pathLst>
                <a:path w="3516528" h="3516528">
                  <a:moveTo>
                    <a:pt x="0" y="0"/>
                  </a:moveTo>
                  <a:lnTo>
                    <a:pt x="3516528" y="0"/>
                  </a:lnTo>
                  <a:lnTo>
                    <a:pt x="3516528" y="3516528"/>
                  </a:lnTo>
                  <a:lnTo>
                    <a:pt x="0" y="3516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8270960" y="5281860"/>
            <a:ext cx="250909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Spring 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41630" y="262639"/>
            <a:ext cx="3204739" cy="3204739"/>
          </a:xfrm>
          <a:custGeom>
            <a:avLst/>
            <a:gdLst/>
            <a:ahLst/>
            <a:cxnLst/>
            <a:rect l="l" t="t" r="r" b="b"/>
            <a:pathLst>
              <a:path w="3204739" h="3204739">
                <a:moveTo>
                  <a:pt x="0" y="0"/>
                </a:moveTo>
                <a:lnTo>
                  <a:pt x="3204740" y="0"/>
                </a:lnTo>
                <a:lnTo>
                  <a:pt x="3204740" y="3204739"/>
                </a:lnTo>
                <a:lnTo>
                  <a:pt x="0" y="32047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91417" y="3707151"/>
            <a:ext cx="15255335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 u="sng">
                <a:solidFill>
                  <a:srgbClr val="FEFE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Meet with a counselor and complete an Education Plan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9268460"/>
            <a:ext cx="18288000" cy="1989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b="1" i="1">
                <a:solidFill>
                  <a:srgbClr val="0374A6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El Coordinador de Registración Simultánea puede agendarle una cita con un consejero o puede usted agendar su propia cita</a:t>
            </a:r>
          </a:p>
          <a:p>
            <a:pPr algn="ctr">
              <a:lnSpc>
                <a:spcPts val="3220"/>
              </a:lnSpc>
            </a:pPr>
            <a:endParaRPr lang="en-US" sz="2300" b="1" i="1">
              <a:solidFill>
                <a:srgbClr val="0374A6"/>
              </a:solidFill>
              <a:latin typeface="Canva Sans Bold Italics"/>
              <a:ea typeface="Canva Sans Bold Italics"/>
              <a:cs typeface="Canva Sans Bold Italics"/>
              <a:sym typeface="Canva Sans Bold Italics"/>
            </a:endParaRPr>
          </a:p>
          <a:p>
            <a:pPr algn="ctr">
              <a:lnSpc>
                <a:spcPts val="3220"/>
              </a:lnSpc>
            </a:pPr>
            <a:endParaRPr lang="en-US" sz="2300" b="1" i="1">
              <a:solidFill>
                <a:srgbClr val="0374A6"/>
              </a:solidFill>
              <a:latin typeface="Canva Sans Bold Italics"/>
              <a:ea typeface="Canva Sans Bold Italics"/>
              <a:cs typeface="Canva Sans Bold Italics"/>
              <a:sym typeface="Canva Sans Bold Italics"/>
            </a:endParaRPr>
          </a:p>
          <a:p>
            <a:pPr algn="ctr">
              <a:lnSpc>
                <a:spcPts val="3220"/>
              </a:lnSpc>
            </a:pPr>
            <a:endParaRPr lang="en-US" sz="2300" b="1" i="1">
              <a:solidFill>
                <a:srgbClr val="0374A6"/>
              </a:solidFill>
              <a:latin typeface="Canva Sans Bold Italics"/>
              <a:ea typeface="Canva Sans Bold Italics"/>
              <a:cs typeface="Canva Sans Bold Italics"/>
              <a:sym typeface="Canva Sans Bold Italics"/>
            </a:endParaRPr>
          </a:p>
          <a:p>
            <a:pPr algn="ctr">
              <a:lnSpc>
                <a:spcPts val="3220"/>
              </a:lnSpc>
            </a:pPr>
            <a:endParaRPr lang="en-US" sz="2300" b="1" i="1">
              <a:solidFill>
                <a:srgbClr val="0374A6"/>
              </a:solidFill>
              <a:latin typeface="Canva Sans Bold Italics"/>
              <a:ea typeface="Canva Sans Bold Italics"/>
              <a:cs typeface="Canva Sans Bold Italics"/>
              <a:sym typeface="Canva Sans 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31444" y="5442595"/>
            <a:ext cx="10425112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Ed. Plan MUST show: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 least: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  CSKLS (GED) Class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 Credit Class (Limit: 11 credit units per semester)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3740390" y="5143500"/>
            <a:ext cx="10608278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3714945" y="8188980"/>
            <a:ext cx="10608278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278041" y="8740744"/>
            <a:ext cx="15255335" cy="104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i="1">
                <a:solidFill>
                  <a:srgbClr val="FEFEFE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Note: Remember, once all of your classes are approved, you need to complete them all  in order to remain eligible in the Adult Dual Enrollment Program.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25785" y="361926"/>
            <a:ext cx="2942191" cy="2942191"/>
          </a:xfrm>
          <a:custGeom>
            <a:avLst/>
            <a:gdLst/>
            <a:ahLst/>
            <a:cxnLst/>
            <a:rect l="l" t="t" r="r" b="b"/>
            <a:pathLst>
              <a:path w="2942191" h="2942191">
                <a:moveTo>
                  <a:pt x="0" y="0"/>
                </a:moveTo>
                <a:lnTo>
                  <a:pt x="2942191" y="0"/>
                </a:lnTo>
                <a:lnTo>
                  <a:pt x="2942191" y="2942191"/>
                </a:lnTo>
                <a:lnTo>
                  <a:pt x="0" y="294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0333" y="3664979"/>
            <a:ext cx="16032105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FEFE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Attend the Adult Dual Enrollment Informative Orientation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7857750"/>
            <a:ext cx="1779376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Adult Dual Enrollment Program will offer some orientations and you will be invited via email.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 sure to participate in at least one.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687620" y="4801628"/>
            <a:ext cx="2418522" cy="2418522"/>
            <a:chOff x="0" y="0"/>
            <a:chExt cx="3224696" cy="32246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24696" cy="3224696"/>
            </a:xfrm>
            <a:custGeom>
              <a:avLst/>
              <a:gdLst/>
              <a:ahLst/>
              <a:cxnLst/>
              <a:rect l="l" t="t" r="r" b="b"/>
              <a:pathLst>
                <a:path w="3224696" h="3224696">
                  <a:moveTo>
                    <a:pt x="0" y="0"/>
                  </a:moveTo>
                  <a:lnTo>
                    <a:pt x="3224696" y="0"/>
                  </a:lnTo>
                  <a:lnTo>
                    <a:pt x="3224696" y="3224696"/>
                  </a:lnTo>
                  <a:lnTo>
                    <a:pt x="0" y="3224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1322" y="111784"/>
            <a:ext cx="2684232" cy="2684232"/>
          </a:xfrm>
          <a:custGeom>
            <a:avLst/>
            <a:gdLst/>
            <a:ahLst/>
            <a:cxnLst/>
            <a:rect l="l" t="t" r="r" b="b"/>
            <a:pathLst>
              <a:path w="2684232" h="2684232">
                <a:moveTo>
                  <a:pt x="0" y="0"/>
                </a:moveTo>
                <a:lnTo>
                  <a:pt x="2684231" y="0"/>
                </a:lnTo>
                <a:lnTo>
                  <a:pt x="2684231" y="2684231"/>
                </a:lnTo>
                <a:lnTo>
                  <a:pt x="0" y="26842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74424" y="3469629"/>
            <a:ext cx="9741098" cy="73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FEFE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Once approved, register for classes!!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4611825"/>
            <a:ext cx="17967390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C6C6C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Adult Dual Enrollment Coordinator will keep you informed about the status of your application and will notify you via email once your application gets approved.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C6C6C6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C6C6C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Please, confirm with the Adult Dual Enrollment Coordinator that you received the approval notification and make sure to register for classes promptly.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62594" y="8887915"/>
            <a:ext cx="8604796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 u="sng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3" tooltip="https://srjc-my.sharepoint.com/:v:/g/personal/malmaraz_santarosa_edu/Ee58HmIKPvRLnq0NVOmRL7sBYUwRwlvnraJ2tdVPz7VOug?e=J3VN9K"/>
              </a:rPr>
              <a:t>Steps to register for classes</a:t>
            </a:r>
            <a:r>
              <a:rPr lang="en-US" sz="3500" b="1" u="sng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3" tooltip="https://srjc-my.sharepoint.com/:v:/g/personal/malmaraz_santarosa_edu/Ee58HmIKPvRLnq0NVOmRL7sBYUwRwlvnraJ2tdVPz7VOug?e=J3VN9K"/>
              </a:rPr>
              <a:t> - SRJC.mp4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8599" y="8952547"/>
            <a:ext cx="6495901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i="1" u="sng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Please click here  for instructions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08081" y="361926"/>
            <a:ext cx="2285567" cy="2285567"/>
          </a:xfrm>
          <a:custGeom>
            <a:avLst/>
            <a:gdLst/>
            <a:ahLst/>
            <a:cxnLst/>
            <a:rect l="l" t="t" r="r" b="b"/>
            <a:pathLst>
              <a:path w="2285567" h="2285567">
                <a:moveTo>
                  <a:pt x="0" y="0"/>
                </a:moveTo>
                <a:lnTo>
                  <a:pt x="2285567" y="0"/>
                </a:lnTo>
                <a:lnTo>
                  <a:pt x="2285567" y="2285567"/>
                </a:lnTo>
                <a:lnTo>
                  <a:pt x="0" y="2285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4260" y="3457224"/>
            <a:ext cx="17959480" cy="613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FEFE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Attend and pass all classes in order to remain eligible.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4819967"/>
            <a:ext cx="1828800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F8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 must register and pass all of your approved  classes in order to remain eligible for the program.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49227" y="856727"/>
            <a:ext cx="6336792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75367" y="4237355"/>
            <a:ext cx="998740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AE8E0"/>
                </a:solidFill>
                <a:latin typeface="Sensa Sans"/>
                <a:ea typeface="Sensa Sans"/>
                <a:cs typeface="Sensa Sans"/>
                <a:sym typeface="Sensa Sans"/>
              </a:rPr>
              <a:t>FREqUENT QUESTIONS....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62915" y="2504026"/>
            <a:ext cx="4620589" cy="19175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227933"/>
            <a:ext cx="1828800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Can I make changes to my class load after my classes are approved by the Adult Dual Enrollment Program?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46569" y="5920454"/>
            <a:ext cx="16641431" cy="3236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1"/>
              </a:lnSpc>
            </a:pPr>
            <a:r>
              <a:rPr lang="en-US" sz="307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1.- See your counselor to update your ED. Plan.</a:t>
            </a:r>
          </a:p>
          <a:p>
            <a:pPr algn="l">
              <a:lnSpc>
                <a:spcPts val="4311"/>
              </a:lnSpc>
            </a:pPr>
            <a:endParaRPr lang="en-US" sz="3079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311"/>
              </a:lnSpc>
            </a:pPr>
            <a:r>
              <a:rPr lang="en-US" sz="307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2.- Communicate with the Adult Dual Enrollment Coordinator because they must  process and approve the change.</a:t>
            </a:r>
          </a:p>
          <a:p>
            <a:pPr algn="l">
              <a:lnSpc>
                <a:spcPts val="4311"/>
              </a:lnSpc>
            </a:pPr>
            <a:endParaRPr lang="en-US" sz="3079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311"/>
              </a:lnSpc>
            </a:pPr>
            <a:r>
              <a:rPr lang="en-US" sz="307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3.- Once the change is approved, you can register or drop classes accordingly.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3997" y="4680902"/>
            <a:ext cx="17900005" cy="613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E0FC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If you want or have to make any modifications to your approved class, you must: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1996" y="8579306"/>
            <a:ext cx="893408" cy="7727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1996" y="6980709"/>
            <a:ext cx="893408" cy="7727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1996" y="5977604"/>
            <a:ext cx="893408" cy="7727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65914" y="270862"/>
            <a:ext cx="14665640" cy="1007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76"/>
              </a:lnSpc>
            </a:pPr>
            <a:r>
              <a:rPr lang="en-US" sz="9480">
                <a:solidFill>
                  <a:srgbClr val="FAB134"/>
                </a:solidFill>
                <a:latin typeface="Aileron"/>
                <a:ea typeface="Aileron"/>
                <a:cs typeface="Aileron"/>
                <a:sym typeface="Aileron"/>
              </a:rPr>
              <a:t>Please, watch this presentation to the end to learn more about the Adult Dual Enrollment Program offered by Santa Rosa Junior College!</a:t>
            </a:r>
          </a:p>
          <a:p>
            <a:pPr marL="0" lvl="0" indent="0" algn="ctr">
              <a:lnSpc>
                <a:spcPts val="11376"/>
              </a:lnSpc>
            </a:pPr>
            <a:endParaRPr lang="en-US" sz="9480">
              <a:solidFill>
                <a:srgbClr val="FAB134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150334"/>
            <a:ext cx="1828800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Can I register for classes before my classes get approved by the Adult Dual Enrollment Program?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6309521"/>
            <a:ext cx="18288000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u="sng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Absolutely NO!</a:t>
            </a:r>
            <a:r>
              <a:rPr lang="en-US" sz="5199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, If you or anybody registers you before your classes get approved by the ADE, you might loose eligibility for that semester.</a:t>
            </a:r>
          </a:p>
        </p:txBody>
      </p:sp>
      <p:sp>
        <p:nvSpPr>
          <p:cNvPr id="4" name="Freeform 4"/>
          <p:cNvSpPr/>
          <p:nvPr/>
        </p:nvSpPr>
        <p:spPr>
          <a:xfrm>
            <a:off x="279738" y="5098718"/>
            <a:ext cx="17820656" cy="89103"/>
          </a:xfrm>
          <a:custGeom>
            <a:avLst/>
            <a:gdLst/>
            <a:ahLst/>
            <a:cxnLst/>
            <a:rect l="l" t="t" r="r" b="b"/>
            <a:pathLst>
              <a:path w="17820656" h="89103">
                <a:moveTo>
                  <a:pt x="0" y="0"/>
                </a:moveTo>
                <a:lnTo>
                  <a:pt x="17820655" y="0"/>
                </a:lnTo>
                <a:lnTo>
                  <a:pt x="17820655" y="89103"/>
                </a:lnTo>
                <a:lnTo>
                  <a:pt x="0" y="89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67670" y="3372776"/>
            <a:ext cx="2017842" cy="26205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59201"/>
            <a:ext cx="1828800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C6C6C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 an Adult Dual Enrollment Program recipient, can I register for classes not approved by the program?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6544029"/>
            <a:ext cx="18288000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u="sng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NO!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 can only register for classes approved by the Adult Dual Enrollment Program</a:t>
            </a:r>
          </a:p>
        </p:txBody>
      </p:sp>
      <p:sp>
        <p:nvSpPr>
          <p:cNvPr id="4" name="Freeform 4"/>
          <p:cNvSpPr/>
          <p:nvPr/>
        </p:nvSpPr>
        <p:spPr>
          <a:xfrm>
            <a:off x="279738" y="5098718"/>
            <a:ext cx="17820656" cy="89103"/>
          </a:xfrm>
          <a:custGeom>
            <a:avLst/>
            <a:gdLst/>
            <a:ahLst/>
            <a:cxnLst/>
            <a:rect l="l" t="t" r="r" b="b"/>
            <a:pathLst>
              <a:path w="17820656" h="89103">
                <a:moveTo>
                  <a:pt x="0" y="0"/>
                </a:moveTo>
                <a:lnTo>
                  <a:pt x="17820655" y="0"/>
                </a:lnTo>
                <a:lnTo>
                  <a:pt x="17820655" y="89103"/>
                </a:lnTo>
                <a:lnTo>
                  <a:pt x="0" y="89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02179" y="3506477"/>
            <a:ext cx="1977032" cy="25675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738" y="5098718"/>
            <a:ext cx="17820656" cy="89103"/>
          </a:xfrm>
          <a:custGeom>
            <a:avLst/>
            <a:gdLst/>
            <a:ahLst/>
            <a:cxnLst/>
            <a:rect l="l" t="t" r="r" b="b"/>
            <a:pathLst>
              <a:path w="17820656" h="89103">
                <a:moveTo>
                  <a:pt x="0" y="0"/>
                </a:moveTo>
                <a:lnTo>
                  <a:pt x="17820655" y="0"/>
                </a:lnTo>
                <a:lnTo>
                  <a:pt x="17820655" y="89103"/>
                </a:lnTo>
                <a:lnTo>
                  <a:pt x="0" y="89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15540"/>
            <a:ext cx="18100393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C6C6C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Which Credit Classes are eligible for the Santa Rosa Junior College Adult Dual enrollment Program?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6856708"/>
            <a:ext cx="1828800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Any Credit classes offered by  Santa Rosa Junior College are eligible, as long as it shows on your Ed Plan.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48246" y="3600281"/>
            <a:ext cx="1990938" cy="25856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5421" y="1494013"/>
            <a:ext cx="15692667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1">
                <a:solidFill>
                  <a:srgbClr val="C6C6C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PRIORITY REGISTRATION SCHEDULE</a:t>
            </a:r>
          </a:p>
          <a:p>
            <a:pPr marL="0" lvl="0" indent="0" algn="ctr">
              <a:lnSpc>
                <a:spcPts val="7680"/>
              </a:lnSpc>
              <a:spcBef>
                <a:spcPct val="0"/>
              </a:spcBef>
            </a:pPr>
            <a:endParaRPr lang="en-US" sz="6400" b="1">
              <a:solidFill>
                <a:srgbClr val="C6C6C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202997" y="3246561"/>
            <a:ext cx="6090636" cy="1672261"/>
            <a:chOff x="0" y="0"/>
            <a:chExt cx="9483058" cy="26036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83058" cy="2603693"/>
            </a:xfrm>
            <a:custGeom>
              <a:avLst/>
              <a:gdLst/>
              <a:ahLst/>
              <a:cxnLst/>
              <a:rect l="l" t="t" r="r" b="b"/>
              <a:pathLst>
                <a:path w="9483058" h="2603693">
                  <a:moveTo>
                    <a:pt x="8513412" y="0"/>
                  </a:moveTo>
                  <a:lnTo>
                    <a:pt x="969645" y="0"/>
                  </a:lnTo>
                  <a:cubicBezTo>
                    <a:pt x="434975" y="0"/>
                    <a:pt x="0" y="434975"/>
                    <a:pt x="0" y="1301846"/>
                  </a:cubicBezTo>
                  <a:cubicBezTo>
                    <a:pt x="0" y="2168718"/>
                    <a:pt x="434975" y="2603693"/>
                    <a:pt x="969645" y="2603693"/>
                  </a:cubicBezTo>
                  <a:lnTo>
                    <a:pt x="8513412" y="2603693"/>
                  </a:lnTo>
                  <a:cubicBezTo>
                    <a:pt x="9048083" y="2603693"/>
                    <a:pt x="9483058" y="2168718"/>
                    <a:pt x="9483058" y="1301846"/>
                  </a:cubicBezTo>
                  <a:cubicBezTo>
                    <a:pt x="9483058" y="434975"/>
                    <a:pt x="9048083" y="0"/>
                    <a:pt x="8513412" y="0"/>
                  </a:cubicBezTo>
                  <a:close/>
                  <a:moveTo>
                    <a:pt x="8513412" y="2578293"/>
                  </a:moveTo>
                  <a:lnTo>
                    <a:pt x="969645" y="2578293"/>
                  </a:lnTo>
                  <a:cubicBezTo>
                    <a:pt x="448945" y="2578293"/>
                    <a:pt x="25400" y="2154748"/>
                    <a:pt x="25400" y="1301846"/>
                  </a:cubicBezTo>
                  <a:cubicBezTo>
                    <a:pt x="25400" y="448945"/>
                    <a:pt x="448945" y="25400"/>
                    <a:pt x="969645" y="25400"/>
                  </a:cubicBezTo>
                  <a:lnTo>
                    <a:pt x="8513412" y="25400"/>
                  </a:lnTo>
                  <a:cubicBezTo>
                    <a:pt x="9034112" y="25400"/>
                    <a:pt x="9457658" y="448945"/>
                    <a:pt x="9457658" y="1301846"/>
                  </a:cubicBezTo>
                  <a:cubicBezTo>
                    <a:pt x="9457658" y="2154748"/>
                    <a:pt x="9034112" y="2578293"/>
                    <a:pt x="8513412" y="2578293"/>
                  </a:cubicBezTo>
                  <a:close/>
                </a:path>
              </a:pathLst>
            </a:custGeom>
            <a:solidFill>
              <a:srgbClr val="C6C6C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58114" y="5980820"/>
            <a:ext cx="18180402" cy="206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799" b="1" spc="33">
                <a:solidFill>
                  <a:srgbClr val="8AC4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All students who have applied for the Adult Dual Enrollment Program are granted a priority 6, regardless of any counselor assigning any other priority.       </a:t>
            </a:r>
          </a:p>
          <a:p>
            <a:pPr algn="ctr">
              <a:lnSpc>
                <a:spcPts val="4199"/>
              </a:lnSpc>
            </a:pPr>
            <a:r>
              <a:rPr lang="en-US" sz="2799" b="1" spc="33">
                <a:solidFill>
                  <a:srgbClr val="8AC4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</a:t>
            </a:r>
          </a:p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799" b="1" u="none">
                <a:solidFill>
                  <a:srgbClr val="8AC4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81060" y="3498807"/>
            <a:ext cx="5125880" cy="1005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599" b="1" u="sng">
                <a:solidFill>
                  <a:srgbClr val="FAB13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PRIORITY 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20582" y="914400"/>
            <a:ext cx="4456361" cy="2112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b="1">
                <a:solidFill>
                  <a:srgbClr val="FFBC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Unenrolling</a:t>
            </a:r>
          </a:p>
          <a:p>
            <a:pPr algn="ctr">
              <a:lnSpc>
                <a:spcPts val="8539"/>
              </a:lnSpc>
            </a:pPr>
            <a:r>
              <a:rPr lang="en-US" sz="6099" b="1">
                <a:solidFill>
                  <a:srgbClr val="FFBC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-17513" y="2093492"/>
            <a:ext cx="18116027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If for some reason you need to get unenrolled from the Adult Dual Enrollment Program, you </a:t>
            </a:r>
            <a:r>
              <a:rPr lang="en-US" sz="3399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MUST</a:t>
            </a: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complete the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FBC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FBC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 STUDENT DATA CHANGE FORM”</a:t>
            </a:r>
          </a:p>
          <a:p>
            <a:pPr algn="ctr">
              <a:lnSpc>
                <a:spcPts val="4759"/>
              </a:lnSpc>
            </a:pPr>
            <a:endParaRPr lang="en-US" sz="3399" b="1">
              <a:solidFill>
                <a:srgbClr val="FFBC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Please inform the Adult Dual Enrollment Coordinator that the form has been submitted. </a:t>
            </a:r>
          </a:p>
          <a:p>
            <a:pPr algn="ctr">
              <a:lnSpc>
                <a:spcPts val="4759"/>
              </a:lnSpc>
            </a:pPr>
            <a:endParaRPr lang="en-US" sz="33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833605" y="7274902"/>
            <a:ext cx="2630315" cy="2630315"/>
            <a:chOff x="0" y="0"/>
            <a:chExt cx="3507087" cy="35070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07087" cy="3507087"/>
            </a:xfrm>
            <a:custGeom>
              <a:avLst/>
              <a:gdLst/>
              <a:ahLst/>
              <a:cxnLst/>
              <a:rect l="l" t="t" r="r" b="b"/>
              <a:pathLst>
                <a:path w="3507087" h="3507087">
                  <a:moveTo>
                    <a:pt x="0" y="0"/>
                  </a:moveTo>
                  <a:lnTo>
                    <a:pt x="3507087" y="0"/>
                  </a:lnTo>
                  <a:lnTo>
                    <a:pt x="3507087" y="3507087"/>
                  </a:lnTo>
                  <a:lnTo>
                    <a:pt x="0" y="3507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57826" y="921226"/>
            <a:ext cx="10040109" cy="2654609"/>
          </a:xfrm>
          <a:custGeom>
            <a:avLst/>
            <a:gdLst/>
            <a:ahLst/>
            <a:cxnLst/>
            <a:rect l="l" t="t" r="r" b="b"/>
            <a:pathLst>
              <a:path w="10040109" h="2654609">
                <a:moveTo>
                  <a:pt x="0" y="0"/>
                </a:moveTo>
                <a:lnTo>
                  <a:pt x="10040109" y="0"/>
                </a:lnTo>
                <a:lnTo>
                  <a:pt x="10040109" y="2654609"/>
                </a:lnTo>
                <a:lnTo>
                  <a:pt x="0" y="2654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968133" y="4652327"/>
            <a:ext cx="435173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 you!!!!!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26771" y="6730048"/>
            <a:ext cx="5434459" cy="280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5"/>
              </a:lnSpc>
            </a:pPr>
            <a:r>
              <a:rPr lang="en-US" sz="2500" b="1">
                <a:solidFill>
                  <a:srgbClr val="C6C6C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Mariana Almaraz</a:t>
            </a:r>
          </a:p>
          <a:p>
            <a:pPr algn="ctr">
              <a:lnSpc>
                <a:spcPts val="2725"/>
              </a:lnSpc>
            </a:pPr>
            <a:r>
              <a:rPr lang="en-US" sz="2500" b="1">
                <a:solidFill>
                  <a:srgbClr val="C6C6C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Adult Dual Enrollment Coordinator</a:t>
            </a:r>
          </a:p>
          <a:p>
            <a:pPr algn="ctr">
              <a:lnSpc>
                <a:spcPts val="2725"/>
              </a:lnSpc>
            </a:pPr>
            <a:r>
              <a:rPr lang="en-US" sz="2500" b="1">
                <a:solidFill>
                  <a:srgbClr val="C6C6C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malmaraz@santarosa.edu</a:t>
            </a:r>
          </a:p>
          <a:p>
            <a:pPr algn="ctr">
              <a:lnSpc>
                <a:spcPts val="2725"/>
              </a:lnSpc>
            </a:pPr>
            <a:r>
              <a:rPr lang="en-US" sz="2500" b="1">
                <a:solidFill>
                  <a:srgbClr val="C6C6C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707-521--7811</a:t>
            </a:r>
          </a:p>
          <a:p>
            <a:pPr algn="ctr">
              <a:lnSpc>
                <a:spcPts val="2725"/>
              </a:lnSpc>
            </a:pPr>
            <a:r>
              <a:rPr lang="en-US" sz="2500" b="1">
                <a:solidFill>
                  <a:srgbClr val="C6C6C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705 Elliot Ave</a:t>
            </a:r>
          </a:p>
          <a:p>
            <a:pPr algn="ctr">
              <a:lnSpc>
                <a:spcPts val="2725"/>
              </a:lnSpc>
            </a:pPr>
            <a:r>
              <a:rPr lang="en-US" sz="2500" b="1">
                <a:solidFill>
                  <a:srgbClr val="C6C6C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Santa Rosa, CA 95401</a:t>
            </a:r>
          </a:p>
          <a:p>
            <a:pPr algn="ctr">
              <a:lnSpc>
                <a:spcPts val="2725"/>
              </a:lnSpc>
            </a:pPr>
            <a:r>
              <a:rPr lang="en-US" sz="2500" b="1">
                <a:solidFill>
                  <a:srgbClr val="C6C6C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Office Hrs: Mon-Wed 8am-5pm</a:t>
            </a:r>
          </a:p>
          <a:p>
            <a:pPr algn="ctr">
              <a:lnSpc>
                <a:spcPts val="3500"/>
              </a:lnSpc>
            </a:pPr>
            <a:endParaRPr lang="en-US" sz="2500" b="1">
              <a:solidFill>
                <a:srgbClr val="C6C6C6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24271" y="386218"/>
            <a:ext cx="4081784" cy="4081784"/>
          </a:xfrm>
          <a:custGeom>
            <a:avLst/>
            <a:gdLst/>
            <a:ahLst/>
            <a:cxnLst/>
            <a:rect l="l" t="t" r="r" b="b"/>
            <a:pathLst>
              <a:path w="4081784" h="4081784">
                <a:moveTo>
                  <a:pt x="0" y="0"/>
                </a:moveTo>
                <a:lnTo>
                  <a:pt x="4081784" y="0"/>
                </a:lnTo>
                <a:lnTo>
                  <a:pt x="4081784" y="4081784"/>
                </a:lnTo>
                <a:lnTo>
                  <a:pt x="0" y="4081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872978"/>
            <a:ext cx="18288000" cy="340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 various reasons, some adults did not have the opportunity to finish the H.S. education and pursue a college degree.</a:t>
            </a:r>
          </a:p>
          <a:p>
            <a:pPr algn="ctr">
              <a:lnSpc>
                <a:spcPts val="5459"/>
              </a:lnSpc>
            </a:pPr>
            <a:endParaRPr lang="en-US" sz="38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459"/>
              </a:lnSpc>
            </a:pPr>
            <a:r>
              <a:rPr lang="en-US" sz="38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Adult Dual Enrollment program offers you that opportunity, free of charge and regardless of immigration status.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714375"/>
            <a:ext cx="9525" cy="156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1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752674" y="4396288"/>
            <a:ext cx="14782651" cy="368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 b="1" spc="-102">
                <a:solidFill>
                  <a:srgbClr val="041C6B"/>
                </a:solidFill>
                <a:latin typeface="ITC Benguiat Bold"/>
                <a:ea typeface="ITC Benguiat Bold"/>
                <a:cs typeface="ITC Benguiat Bold"/>
                <a:sym typeface="ITC Benguiat Bold"/>
              </a:rPr>
              <a:t>What is the Adult Dual Enrollment Program? </a:t>
            </a:r>
          </a:p>
          <a:p>
            <a:pPr algn="ctr">
              <a:lnSpc>
                <a:spcPts val="7141"/>
              </a:lnSpc>
              <a:spcBef>
                <a:spcPct val="0"/>
              </a:spcBef>
            </a:pPr>
            <a:endParaRPr lang="en-US" sz="5101" b="1" spc="-102">
              <a:solidFill>
                <a:srgbClr val="041C6B"/>
              </a:solidFill>
              <a:latin typeface="ITC Benguiat Bold"/>
              <a:ea typeface="ITC Benguiat Bold"/>
              <a:cs typeface="ITC Benguiat Bold"/>
              <a:sym typeface="ITC Benguiat Bold"/>
            </a:endParaRPr>
          </a:p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 b="1" spc="-102">
                <a:solidFill>
                  <a:srgbClr val="041C6B"/>
                </a:solidFill>
                <a:latin typeface="ITC Benguiat Bold"/>
                <a:ea typeface="ITC Benguiat Bold"/>
                <a:cs typeface="ITC Benguiat Bold"/>
                <a:sym typeface="ITC Benguiat Bold"/>
              </a:rPr>
              <a:t>All your questions answered here....</a:t>
            </a:r>
          </a:p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 b="1" spc="-102">
                <a:solidFill>
                  <a:srgbClr val="041C6B"/>
                </a:solidFill>
                <a:latin typeface="ITC Benguiat Bold"/>
                <a:ea typeface="ITC Benguiat Bold"/>
                <a:cs typeface="ITC Benguiat Bold"/>
                <a:sym typeface="ITC Benguiat Bold"/>
              </a:rPr>
              <a:t>Take notes!!!!</a:t>
            </a:r>
          </a:p>
        </p:txBody>
      </p:sp>
      <p:sp>
        <p:nvSpPr>
          <p:cNvPr id="4" name="Freeform 4"/>
          <p:cNvSpPr/>
          <p:nvPr/>
        </p:nvSpPr>
        <p:spPr>
          <a:xfrm>
            <a:off x="6103037" y="618966"/>
            <a:ext cx="5423414" cy="2451903"/>
          </a:xfrm>
          <a:custGeom>
            <a:avLst/>
            <a:gdLst/>
            <a:ahLst/>
            <a:cxnLst/>
            <a:rect l="l" t="t" r="r" b="b"/>
            <a:pathLst>
              <a:path w="5423414" h="2451903">
                <a:moveTo>
                  <a:pt x="0" y="0"/>
                </a:moveTo>
                <a:lnTo>
                  <a:pt x="5423414" y="0"/>
                </a:lnTo>
                <a:lnTo>
                  <a:pt x="5423414" y="2451903"/>
                </a:lnTo>
                <a:lnTo>
                  <a:pt x="0" y="245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1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" y="3881933"/>
            <a:ext cx="18249900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ADULT DUAL ENROLLMENT: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This means that students are simultaneously taking College Skills and College Credit Classes!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Adult Dual Enrollment program offers students who are in the process of obtaining their High School Equivalency Certificate the opportunity to take credit classes at no cost!!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73734" y="661102"/>
            <a:ext cx="14840248" cy="887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>
                <a:solidFill>
                  <a:srgbClr val="BF27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High School + College = Adult Dual Enrollment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6135" y="3662353"/>
            <a:ext cx="1005130" cy="66841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6530" y="1099506"/>
            <a:ext cx="17374939" cy="96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Advantages of the Adult Dual Enrollment Program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93803" y="3664772"/>
            <a:ext cx="8639370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 Registration Fees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6135" y="4398889"/>
            <a:ext cx="1005130" cy="6684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03526" y="4470401"/>
            <a:ext cx="12513927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Complete High School Equivalency Certificate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6135" y="5205217"/>
            <a:ext cx="1005130" cy="6684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09065" y="5276850"/>
            <a:ext cx="8023920" cy="121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Experience real college-level classes </a:t>
            </a:r>
          </a:p>
          <a:p>
            <a:pPr algn="ctr">
              <a:lnSpc>
                <a:spcPts val="4900"/>
              </a:lnSpc>
            </a:pPr>
            <a:endParaRPr lang="en-US" sz="3500" b="1">
              <a:solidFill>
                <a:srgbClr val="FAB134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6135" y="6019604"/>
            <a:ext cx="1005130" cy="66841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672258" y="6091117"/>
            <a:ext cx="19396519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Receive guidance from a counselor to achieve an educational goal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2840" y="3559027"/>
            <a:ext cx="1005130" cy="66841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-123825"/>
            <a:ext cx="18288000" cy="306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Disadvantages of the Adult Dual Enrollment Program</a:t>
            </a:r>
          </a:p>
          <a:p>
            <a:pPr algn="ctr">
              <a:lnSpc>
                <a:spcPts val="8120"/>
              </a:lnSpc>
            </a:pPr>
            <a:endParaRPr lang="en-US" sz="5800" b="1">
              <a:solidFill>
                <a:srgbClr val="FAB134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135" y="3561446"/>
            <a:ext cx="15748235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Commitment: passing credit classes could be more difficult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6135" y="4365355"/>
            <a:ext cx="1005130" cy="6684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799" y="5300467"/>
            <a:ext cx="1005130" cy="66841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65405" y="5243317"/>
            <a:ext cx="15638486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May require more time for studying or completing assignments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799" y="6178428"/>
            <a:ext cx="1005130" cy="6684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799" y="7123065"/>
            <a:ext cx="1005130" cy="66841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37929" y="4436868"/>
            <a:ext cx="7830291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 may experience more stress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409919" y="6180847"/>
            <a:ext cx="16684289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 passing your credit classes could affect your GPA.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37929" y="7056390"/>
            <a:ext cx="16394681" cy="121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FAB13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 completing your classes could lead you to become ineligible for the ADE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485" y="3184789"/>
            <a:ext cx="1311109" cy="7079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69454" y="313017"/>
            <a:ext cx="16549092" cy="141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20"/>
              </a:lnSpc>
            </a:pPr>
            <a:r>
              <a:rPr lang="en-US" sz="8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Please consider the following.....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9541" y="3314304"/>
            <a:ext cx="18178563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38B6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Plan time to attend classes, study, complete homework and extracurricular </a:t>
            </a:r>
          </a:p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38B6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activities.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485" y="5755322"/>
            <a:ext cx="1311109" cy="70799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95403" y="5811825"/>
            <a:ext cx="18178563" cy="53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38B6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 each hour of class, consider two additional hours of study and homework.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485" y="7920646"/>
            <a:ext cx="1311109" cy="70799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60434" y="7749843"/>
            <a:ext cx="15958549" cy="166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38B6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If approved, the Adult Dual Enrollment Program will waive your class registration fees, however you will have to pay other fees including: Health Services ($21.00), Transportation ($1.00) &amp; Student Representation ($2.00)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83E76">
                <a:alpha val="100000"/>
              </a:srgbClr>
            </a:gs>
            <a:gs pos="100000">
              <a:srgbClr val="3F86C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9070" y="4338214"/>
            <a:ext cx="476348" cy="439431"/>
          </a:xfrm>
          <a:custGeom>
            <a:avLst/>
            <a:gdLst/>
            <a:ahLst/>
            <a:cxnLst/>
            <a:rect l="l" t="t" r="r" b="b"/>
            <a:pathLst>
              <a:path w="476348" h="439431">
                <a:moveTo>
                  <a:pt x="0" y="0"/>
                </a:moveTo>
                <a:lnTo>
                  <a:pt x="476348" y="0"/>
                </a:lnTo>
                <a:lnTo>
                  <a:pt x="476348" y="439431"/>
                </a:lnTo>
                <a:lnTo>
                  <a:pt x="0" y="43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9059"/>
            <a:ext cx="18288000" cy="159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>
                <a:solidFill>
                  <a:srgbClr val="FAB134"/>
                </a:solidFill>
                <a:latin typeface="Aileron Bold"/>
                <a:ea typeface="Aileron Bold"/>
                <a:cs typeface="Aileron Bold"/>
                <a:sym typeface="Aileron Bold"/>
              </a:rPr>
              <a:t>If you are interested in enrolling in the Adult Dual Enrollment Program, these are the steps you should complete: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71588" y="4213766"/>
            <a:ext cx="6999387" cy="5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Step 1: Complete the interest form</a:t>
            </a:r>
          </a:p>
        </p:txBody>
      </p:sp>
      <p:sp>
        <p:nvSpPr>
          <p:cNvPr id="5" name="Freeform 5"/>
          <p:cNvSpPr/>
          <p:nvPr/>
        </p:nvSpPr>
        <p:spPr>
          <a:xfrm>
            <a:off x="879070" y="4923784"/>
            <a:ext cx="476348" cy="439431"/>
          </a:xfrm>
          <a:custGeom>
            <a:avLst/>
            <a:gdLst/>
            <a:ahLst/>
            <a:cxnLst/>
            <a:rect l="l" t="t" r="r" b="b"/>
            <a:pathLst>
              <a:path w="476348" h="439431">
                <a:moveTo>
                  <a:pt x="0" y="0"/>
                </a:moveTo>
                <a:lnTo>
                  <a:pt x="476348" y="0"/>
                </a:lnTo>
                <a:lnTo>
                  <a:pt x="476348" y="439432"/>
                </a:lnTo>
                <a:lnTo>
                  <a:pt x="0" y="439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79070" y="6699278"/>
            <a:ext cx="476348" cy="439431"/>
          </a:xfrm>
          <a:custGeom>
            <a:avLst/>
            <a:gdLst/>
            <a:ahLst/>
            <a:cxnLst/>
            <a:rect l="l" t="t" r="r" b="b"/>
            <a:pathLst>
              <a:path w="476348" h="439431">
                <a:moveTo>
                  <a:pt x="0" y="0"/>
                </a:moveTo>
                <a:lnTo>
                  <a:pt x="476348" y="0"/>
                </a:lnTo>
                <a:lnTo>
                  <a:pt x="476348" y="439431"/>
                </a:lnTo>
                <a:lnTo>
                  <a:pt x="0" y="43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9070" y="5506091"/>
            <a:ext cx="476348" cy="439431"/>
          </a:xfrm>
          <a:custGeom>
            <a:avLst/>
            <a:gdLst/>
            <a:ahLst/>
            <a:cxnLst/>
            <a:rect l="l" t="t" r="r" b="b"/>
            <a:pathLst>
              <a:path w="476348" h="439431">
                <a:moveTo>
                  <a:pt x="0" y="0"/>
                </a:moveTo>
                <a:lnTo>
                  <a:pt x="476348" y="0"/>
                </a:lnTo>
                <a:lnTo>
                  <a:pt x="476348" y="439431"/>
                </a:lnTo>
                <a:lnTo>
                  <a:pt x="0" y="43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9070" y="6088397"/>
            <a:ext cx="476348" cy="439431"/>
          </a:xfrm>
          <a:custGeom>
            <a:avLst/>
            <a:gdLst/>
            <a:ahLst/>
            <a:cxnLst/>
            <a:rect l="l" t="t" r="r" b="b"/>
            <a:pathLst>
              <a:path w="476348" h="439431">
                <a:moveTo>
                  <a:pt x="0" y="0"/>
                </a:moveTo>
                <a:lnTo>
                  <a:pt x="476348" y="0"/>
                </a:lnTo>
                <a:lnTo>
                  <a:pt x="476348" y="439431"/>
                </a:lnTo>
                <a:lnTo>
                  <a:pt x="0" y="43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9070" y="7281584"/>
            <a:ext cx="476348" cy="439431"/>
          </a:xfrm>
          <a:custGeom>
            <a:avLst/>
            <a:gdLst/>
            <a:ahLst/>
            <a:cxnLst/>
            <a:rect l="l" t="t" r="r" b="b"/>
            <a:pathLst>
              <a:path w="476348" h="439431">
                <a:moveTo>
                  <a:pt x="0" y="0"/>
                </a:moveTo>
                <a:lnTo>
                  <a:pt x="476348" y="0"/>
                </a:lnTo>
                <a:lnTo>
                  <a:pt x="476348" y="439431"/>
                </a:lnTo>
                <a:lnTo>
                  <a:pt x="0" y="43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79070" y="7863890"/>
            <a:ext cx="476348" cy="439431"/>
          </a:xfrm>
          <a:custGeom>
            <a:avLst/>
            <a:gdLst/>
            <a:ahLst/>
            <a:cxnLst/>
            <a:rect l="l" t="t" r="r" b="b"/>
            <a:pathLst>
              <a:path w="476348" h="439431">
                <a:moveTo>
                  <a:pt x="0" y="0"/>
                </a:moveTo>
                <a:lnTo>
                  <a:pt x="476348" y="0"/>
                </a:lnTo>
                <a:lnTo>
                  <a:pt x="476348" y="439431"/>
                </a:lnTo>
                <a:lnTo>
                  <a:pt x="0" y="43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109437" y="4770139"/>
            <a:ext cx="18726702" cy="5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Step 2: Complete and interview with the Adult Dual Enrollment Coordinator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71588" y="5381643"/>
            <a:ext cx="9842004" cy="5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Step 3: If needed, complete a credit Acpplication</a:t>
            </a:r>
          </a:p>
        </p:txBody>
      </p:sp>
      <p:sp>
        <p:nvSpPr>
          <p:cNvPr id="13" name="Freeform 13"/>
          <p:cNvSpPr/>
          <p:nvPr/>
        </p:nvSpPr>
        <p:spPr>
          <a:xfrm>
            <a:off x="879070" y="8446196"/>
            <a:ext cx="476348" cy="439431"/>
          </a:xfrm>
          <a:custGeom>
            <a:avLst/>
            <a:gdLst/>
            <a:ahLst/>
            <a:cxnLst/>
            <a:rect l="l" t="t" r="r" b="b"/>
            <a:pathLst>
              <a:path w="476348" h="439431">
                <a:moveTo>
                  <a:pt x="0" y="0"/>
                </a:moveTo>
                <a:lnTo>
                  <a:pt x="476348" y="0"/>
                </a:lnTo>
                <a:lnTo>
                  <a:pt x="476348" y="439431"/>
                </a:lnTo>
                <a:lnTo>
                  <a:pt x="0" y="43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71588" y="5963949"/>
            <a:ext cx="4266605" cy="5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Step 4: Sign Contract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625356" y="6575764"/>
            <a:ext cx="15255335" cy="5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Step 5: See a counselor to develop an Education Plan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71588" y="7740065"/>
            <a:ext cx="8603010" cy="5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Step 7: Once approved, register for classes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1477300" y="8321749"/>
            <a:ext cx="17959480" cy="5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     Step 8: Attend and pass all classes in order to remain eligible.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3994" y="7157136"/>
            <a:ext cx="11357568" cy="5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Step 6: Complete an informative orientation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44502" y="2452407"/>
            <a:ext cx="1673148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38B6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Note: Registration for the program is per semester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Custom</PresentationFormat>
  <Paragraphs>104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Canva Sans</vt:lpstr>
      <vt:lpstr>Open Sans Bold</vt:lpstr>
      <vt:lpstr>Sensa Sans</vt:lpstr>
      <vt:lpstr>Aileron Bold</vt:lpstr>
      <vt:lpstr>Canva Sans Bold</vt:lpstr>
      <vt:lpstr>Aileron</vt:lpstr>
      <vt:lpstr>ITC Benguiat Bold</vt:lpstr>
      <vt:lpstr>Arial</vt:lpstr>
      <vt:lpstr>Canva Sans Bold Italics</vt:lpstr>
      <vt:lpstr>ITC Benguiat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ADE-Orientation-Eng-Spring/25</dc:title>
  <dc:creator>Alvarado, Andrea</dc:creator>
  <cp:lastModifiedBy>Alvarado, Andrea</cp:lastModifiedBy>
  <cp:revision>2</cp:revision>
  <dcterms:created xsi:type="dcterms:W3CDTF">2006-08-16T00:00:00Z</dcterms:created>
  <dcterms:modified xsi:type="dcterms:W3CDTF">2024-09-19T17:23:10Z</dcterms:modified>
  <dc:identifier>DAGOayJNP0c</dc:identifier>
</cp:coreProperties>
</file>