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62" r:id="rId2"/>
    <p:sldId id="269" r:id="rId3"/>
    <p:sldId id="257" r:id="rId4"/>
    <p:sldId id="256" r:id="rId5"/>
    <p:sldId id="263" r:id="rId6"/>
    <p:sldId id="266" r:id="rId7"/>
    <p:sldId id="264" r:id="rId8"/>
    <p:sldId id="267" r:id="rId9"/>
    <p:sldId id="265" r:id="rId10"/>
    <p:sldId id="268" r:id="rId11"/>
    <p:sldId id="281" r:id="rId12"/>
    <p:sldId id="282" r:id="rId13"/>
    <p:sldId id="284" r:id="rId14"/>
    <p:sldId id="285" r:id="rId15"/>
    <p:sldId id="286" r:id="rId16"/>
    <p:sldId id="289" r:id="rId17"/>
    <p:sldId id="287" r:id="rId18"/>
    <p:sldId id="288" r:id="rId19"/>
    <p:sldId id="259" r:id="rId20"/>
    <p:sldId id="290" r:id="rId21"/>
    <p:sldId id="292" r:id="rId22"/>
    <p:sldId id="271" r:id="rId23"/>
    <p:sldId id="273" r:id="rId24"/>
    <p:sldId id="272" r:id="rId25"/>
    <p:sldId id="274" r:id="rId26"/>
    <p:sldId id="275" r:id="rId27"/>
    <p:sldId id="278" r:id="rId28"/>
    <p:sldId id="291" r:id="rId29"/>
    <p:sldId id="276" r:id="rId30"/>
    <p:sldId id="277" r:id="rId31"/>
    <p:sldId id="280" r:id="rId32"/>
    <p:sldId id="279" r:id="rId33"/>
    <p:sldId id="258" r:id="rId34"/>
    <p:sldId id="283" r:id="rId35"/>
    <p:sldId id="270" r:id="rId36"/>
    <p:sldId id="26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94660"/>
  </p:normalViewPr>
  <p:slideViewPr>
    <p:cSldViewPr snapToGrid="0">
      <p:cViewPr varScale="1">
        <p:scale>
          <a:sx n="68" d="100"/>
          <a:sy n="68" d="100"/>
        </p:scale>
        <p:origin x="6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9/30/2022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9/30/2022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9/30/2022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9/30/2022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9/30/2022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entalprograms.santarosa.edu/dental-hygiene-program-process-deadlin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dentalprograms.santarosa.edu/dental-hygiene-program-process-deadlin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articulation.santarosa.edu/"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ntalprograms.santarosa.edu/" TargetMode="External"/><Relationship Id="rId2" Type="http://schemas.openxmlformats.org/officeDocument/2006/relationships/hyperlink" Target="https://counselingbinder.santarosa.edu/content/counseling-binder-home" TargetMode="External"/><Relationship Id="rId1" Type="http://schemas.openxmlformats.org/officeDocument/2006/relationships/slideLayout" Target="../slideLayouts/slideLayout2.xml"/><Relationship Id="rId4" Type="http://schemas.openxmlformats.org/officeDocument/2006/relationships/hyperlink" Target="https://dentalprograms.santarosa.edu/sites/dentalprograms.santarosa.edu/files/documents/DH%20FAQS%20updated%2011-2021.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https://ccctransfer.org/g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portal.santarosa.edu/srweb/SR_ProgramOfStudy.aspx?MajorCertID=219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Dental Programs</a:t>
            </a:r>
          </a:p>
        </p:txBody>
      </p:sp>
      <p:sp>
        <p:nvSpPr>
          <p:cNvPr id="3" name="Content Placeholder 2"/>
          <p:cNvSpPr>
            <a:spLocks noGrp="1"/>
          </p:cNvSpPr>
          <p:nvPr>
            <p:ph type="subTitle" idx="1"/>
          </p:nvPr>
        </p:nvSpPr>
        <p:spPr/>
        <p:txBody>
          <a:bodyPr>
            <a:normAutofit fontScale="70000" lnSpcReduction="20000"/>
          </a:bodyPr>
          <a:lstStyle/>
          <a:p>
            <a:pPr marL="0" indent="0" algn="ctr">
              <a:buNone/>
            </a:pPr>
            <a:r>
              <a:rPr lang="en-US" sz="4000" dirty="0"/>
              <a:t> Dental Assisting and Dental Hygiene</a:t>
            </a:r>
          </a:p>
        </p:txBody>
      </p:sp>
    </p:spTree>
    <p:extLst>
      <p:ext uri="{BB962C8B-B14F-4D97-AF65-F5344CB8AC3E}">
        <p14:creationId xmlns:p14="http://schemas.microsoft.com/office/powerpoint/2010/main" val="3531371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Dental HYGIENE</a:t>
            </a:r>
          </a:p>
        </p:txBody>
      </p:sp>
    </p:spTree>
    <p:extLst>
      <p:ext uri="{BB962C8B-B14F-4D97-AF65-F5344CB8AC3E}">
        <p14:creationId xmlns:p14="http://schemas.microsoft.com/office/powerpoint/2010/main" val="1500616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Info:</a:t>
            </a:r>
          </a:p>
        </p:txBody>
      </p:sp>
      <p:sp>
        <p:nvSpPr>
          <p:cNvPr id="3" name="Content Placeholder 2"/>
          <p:cNvSpPr>
            <a:spLocks noGrp="1"/>
          </p:cNvSpPr>
          <p:nvPr>
            <p:ph idx="1"/>
          </p:nvPr>
        </p:nvSpPr>
        <p:spPr/>
        <p:txBody>
          <a:bodyPr/>
          <a:lstStyle/>
          <a:p>
            <a:r>
              <a:rPr lang="en-US" dirty="0"/>
              <a:t>5 semesters (Fall, Spring, Summer, Fall, Spring)</a:t>
            </a:r>
          </a:p>
          <a:p>
            <a:r>
              <a:rPr lang="en-US" dirty="0"/>
              <a:t>SRJC Dental Hygiene Graduates achieve: 100% employment in their field, have an 176% increase in earnings, and 90% attain the regional living wage</a:t>
            </a:r>
          </a:p>
          <a:p>
            <a:r>
              <a:rPr lang="en-US" dirty="0"/>
              <a:t>Employment opportunities are available in private and specialty dental offices, health clinics, school systems, research facilities, public health departments, education programs, and marketing and sales of dental products. Salaries for Dental Hygienists range from $35 to $55 per hour. </a:t>
            </a:r>
          </a:p>
          <a:p>
            <a:r>
              <a:rPr lang="en-US" dirty="0"/>
              <a:t>Almost 100 applicants in 2021 for 24 spots</a:t>
            </a:r>
          </a:p>
          <a:p>
            <a:r>
              <a:rPr lang="en-US" dirty="0"/>
              <a:t>Majority are from out of area again</a:t>
            </a:r>
          </a:p>
        </p:txBody>
      </p:sp>
    </p:spTree>
    <p:extLst>
      <p:ext uri="{BB962C8B-B14F-4D97-AF65-F5344CB8AC3E}">
        <p14:creationId xmlns:p14="http://schemas.microsoft.com/office/powerpoint/2010/main" val="2379290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 TIMELINE: 10/3/22-1/31/23</a:t>
            </a:r>
          </a:p>
        </p:txBody>
      </p:sp>
      <p:pic>
        <p:nvPicPr>
          <p:cNvPr id="4" name="Picture 3"/>
          <p:cNvPicPr>
            <a:picLocks noChangeAspect="1"/>
          </p:cNvPicPr>
          <p:nvPr/>
        </p:nvPicPr>
        <p:blipFill>
          <a:blip r:embed="rId2"/>
          <a:stretch>
            <a:fillRect/>
          </a:stretch>
        </p:blipFill>
        <p:spPr>
          <a:xfrm>
            <a:off x="1575302" y="2482623"/>
            <a:ext cx="9041396" cy="3671434"/>
          </a:xfrm>
          <a:prstGeom prst="rect">
            <a:avLst/>
          </a:prstGeom>
        </p:spPr>
      </p:pic>
    </p:spTree>
    <p:extLst>
      <p:ext uri="{BB962C8B-B14F-4D97-AF65-F5344CB8AC3E}">
        <p14:creationId xmlns:p14="http://schemas.microsoft.com/office/powerpoint/2010/main" val="28300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50708"/>
            <a:ext cx="10058400" cy="1371600"/>
          </a:xfrm>
        </p:spPr>
        <p:txBody>
          <a:bodyPr/>
          <a:lstStyle/>
          <a:p>
            <a:r>
              <a:rPr lang="en-US" dirty="0"/>
              <a:t>New APP:</a:t>
            </a:r>
          </a:p>
        </p:txBody>
      </p:sp>
      <p:pic>
        <p:nvPicPr>
          <p:cNvPr id="4" name="Picture 3"/>
          <p:cNvPicPr>
            <a:picLocks noChangeAspect="1"/>
          </p:cNvPicPr>
          <p:nvPr/>
        </p:nvPicPr>
        <p:blipFill>
          <a:blip r:embed="rId2"/>
          <a:stretch>
            <a:fillRect/>
          </a:stretch>
        </p:blipFill>
        <p:spPr>
          <a:xfrm>
            <a:off x="325894" y="1509487"/>
            <a:ext cx="11195954" cy="4441370"/>
          </a:xfrm>
          <a:prstGeom prst="rect">
            <a:avLst/>
          </a:prstGeom>
        </p:spPr>
      </p:pic>
    </p:spTree>
    <p:extLst>
      <p:ext uri="{BB962C8B-B14F-4D97-AF65-F5344CB8AC3E}">
        <p14:creationId xmlns:p14="http://schemas.microsoft.com/office/powerpoint/2010/main" val="271084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Instructions</a:t>
            </a:r>
          </a:p>
        </p:txBody>
      </p:sp>
      <p:sp>
        <p:nvSpPr>
          <p:cNvPr id="3" name="Content Placeholder 2"/>
          <p:cNvSpPr>
            <a:spLocks noGrp="1"/>
          </p:cNvSpPr>
          <p:nvPr>
            <p:ph idx="1"/>
          </p:nvPr>
        </p:nvSpPr>
        <p:spPr/>
        <p:txBody>
          <a:bodyPr/>
          <a:lstStyle/>
          <a:p>
            <a:pPr marL="0" indent="0">
              <a:buNone/>
            </a:pPr>
            <a:r>
              <a:rPr lang="en-US" dirty="0"/>
              <a:t>On the DH Website and linked on the application:</a:t>
            </a:r>
          </a:p>
          <a:p>
            <a:r>
              <a:rPr lang="en-US" dirty="0">
                <a:hlinkClick r:id="rId2"/>
              </a:rPr>
              <a:t>https://dentalprograms.santarosa.edu/dental-hygiene-program-process-deadlines</a:t>
            </a:r>
            <a:endParaRPr lang="en-US" dirty="0"/>
          </a:p>
        </p:txBody>
      </p:sp>
    </p:spTree>
    <p:extLst>
      <p:ext uri="{BB962C8B-B14F-4D97-AF65-F5344CB8AC3E}">
        <p14:creationId xmlns:p14="http://schemas.microsoft.com/office/powerpoint/2010/main" val="183991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p:cNvPr>
          <p:cNvPicPr>
            <a:picLocks noChangeAspect="1"/>
          </p:cNvPicPr>
          <p:nvPr/>
        </p:nvPicPr>
        <p:blipFill>
          <a:blip r:embed="rId3"/>
          <a:stretch>
            <a:fillRect/>
          </a:stretch>
        </p:blipFill>
        <p:spPr>
          <a:xfrm>
            <a:off x="313418" y="1732189"/>
            <a:ext cx="11422140" cy="3521982"/>
          </a:xfrm>
          <a:prstGeom prst="rect">
            <a:avLst/>
          </a:prstGeom>
        </p:spPr>
      </p:pic>
    </p:spTree>
    <p:extLst>
      <p:ext uri="{BB962C8B-B14F-4D97-AF65-F5344CB8AC3E}">
        <p14:creationId xmlns:p14="http://schemas.microsoft.com/office/powerpoint/2010/main" val="4242185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Unofficial Transcripts</a:t>
            </a:r>
          </a:p>
        </p:txBody>
      </p:sp>
      <p:pic>
        <p:nvPicPr>
          <p:cNvPr id="4" name="Content Placeholder 3"/>
          <p:cNvPicPr>
            <a:picLocks noGrp="1" noChangeAspect="1"/>
          </p:cNvPicPr>
          <p:nvPr>
            <p:ph idx="1"/>
          </p:nvPr>
        </p:nvPicPr>
        <p:blipFill>
          <a:blip r:embed="rId2"/>
          <a:stretch>
            <a:fillRect/>
          </a:stretch>
        </p:blipFill>
        <p:spPr>
          <a:xfrm>
            <a:off x="280341" y="2136434"/>
            <a:ext cx="11631318" cy="2595223"/>
          </a:xfrm>
          <a:prstGeom prst="rect">
            <a:avLst/>
          </a:prstGeom>
        </p:spPr>
      </p:pic>
    </p:spTree>
    <p:extLst>
      <p:ext uri="{BB962C8B-B14F-4D97-AF65-F5344CB8AC3E}">
        <p14:creationId xmlns:p14="http://schemas.microsoft.com/office/powerpoint/2010/main" val="3013387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520594" y="288698"/>
            <a:ext cx="11207403" cy="6286274"/>
          </a:xfrm>
          <a:prstGeom prst="rect">
            <a:avLst/>
          </a:prstGeom>
        </p:spPr>
      </p:pic>
      <p:sp>
        <p:nvSpPr>
          <p:cNvPr id="7" name="Down Arrow 6"/>
          <p:cNvSpPr/>
          <p:nvPr/>
        </p:nvSpPr>
        <p:spPr>
          <a:xfrm>
            <a:off x="8766629" y="5118465"/>
            <a:ext cx="435428" cy="10646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202057" y="5118464"/>
            <a:ext cx="1799771" cy="1200329"/>
          </a:xfrm>
          <a:prstGeom prst="rect">
            <a:avLst/>
          </a:prstGeom>
          <a:noFill/>
        </p:spPr>
        <p:txBody>
          <a:bodyPr wrap="square" rtlCol="0">
            <a:spAutoFit/>
          </a:bodyPr>
          <a:lstStyle/>
          <a:p>
            <a:r>
              <a:rPr lang="en-US" dirty="0"/>
              <a:t>They need to add PLUS and MINUS to grades</a:t>
            </a:r>
          </a:p>
        </p:txBody>
      </p:sp>
    </p:spTree>
    <p:extLst>
      <p:ext uri="{BB962C8B-B14F-4D97-AF65-F5344CB8AC3E}">
        <p14:creationId xmlns:p14="http://schemas.microsoft.com/office/powerpoint/2010/main" val="2904822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390" y="1523032"/>
            <a:ext cx="3897086" cy="1371600"/>
          </a:xfrm>
        </p:spPr>
        <p:txBody>
          <a:bodyPr>
            <a:normAutofit fontScale="90000"/>
          </a:bodyPr>
          <a:lstStyle/>
          <a:p>
            <a:r>
              <a:rPr lang="en-US" dirty="0"/>
              <a:t>After Submission: </a:t>
            </a:r>
          </a:p>
        </p:txBody>
      </p:sp>
      <p:pic>
        <p:nvPicPr>
          <p:cNvPr id="4" name="Picture 3"/>
          <p:cNvPicPr>
            <a:picLocks noChangeAspect="1"/>
          </p:cNvPicPr>
          <p:nvPr/>
        </p:nvPicPr>
        <p:blipFill>
          <a:blip r:embed="rId2"/>
          <a:stretch>
            <a:fillRect/>
          </a:stretch>
        </p:blipFill>
        <p:spPr>
          <a:xfrm>
            <a:off x="4209143" y="642594"/>
            <a:ext cx="7531100" cy="3132477"/>
          </a:xfrm>
          <a:prstGeom prst="rect">
            <a:avLst/>
          </a:prstGeom>
        </p:spPr>
      </p:pic>
      <p:pic>
        <p:nvPicPr>
          <p:cNvPr id="6" name="Picture 5"/>
          <p:cNvPicPr>
            <a:picLocks noChangeAspect="1"/>
          </p:cNvPicPr>
          <p:nvPr/>
        </p:nvPicPr>
        <p:blipFill>
          <a:blip r:embed="rId3"/>
          <a:stretch>
            <a:fillRect/>
          </a:stretch>
        </p:blipFill>
        <p:spPr>
          <a:xfrm>
            <a:off x="516390" y="3955597"/>
            <a:ext cx="7153275" cy="2343150"/>
          </a:xfrm>
          <a:prstGeom prst="rect">
            <a:avLst/>
          </a:prstGeom>
        </p:spPr>
      </p:pic>
    </p:spTree>
    <p:extLst>
      <p:ext uri="{BB962C8B-B14F-4D97-AF65-F5344CB8AC3E}">
        <p14:creationId xmlns:p14="http://schemas.microsoft.com/office/powerpoint/2010/main" val="7670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085" y="773223"/>
            <a:ext cx="4056743" cy="1578092"/>
          </a:xfrm>
        </p:spPr>
        <p:txBody>
          <a:bodyPr>
            <a:normAutofit fontScale="90000"/>
          </a:bodyPr>
          <a:lstStyle/>
          <a:p>
            <a:pPr algn="ctr"/>
            <a:r>
              <a:rPr lang="en-US" dirty="0"/>
              <a:t>Dental Hygiene Changes</a:t>
            </a:r>
          </a:p>
        </p:txBody>
      </p:sp>
      <p:sp>
        <p:nvSpPr>
          <p:cNvPr id="3" name="Content Placeholder 2"/>
          <p:cNvSpPr>
            <a:spLocks noGrp="1"/>
          </p:cNvSpPr>
          <p:nvPr>
            <p:ph idx="1"/>
          </p:nvPr>
        </p:nvSpPr>
        <p:spPr>
          <a:xfrm>
            <a:off x="413657" y="2826993"/>
            <a:ext cx="4419600" cy="1295064"/>
          </a:xfrm>
        </p:spPr>
        <p:txBody>
          <a:bodyPr>
            <a:normAutofit/>
          </a:bodyPr>
          <a:lstStyle/>
          <a:p>
            <a:pPr marL="0" indent="0">
              <a:buNone/>
            </a:pPr>
            <a:r>
              <a:rPr lang="en-US" dirty="0"/>
              <a:t>New cohort is held to the diversity requirement:</a:t>
            </a:r>
          </a:p>
          <a:p>
            <a:pPr marL="0" indent="0">
              <a:buNone/>
            </a:pPr>
            <a:endParaRPr lang="en-US" dirty="0"/>
          </a:p>
        </p:txBody>
      </p:sp>
      <p:pic>
        <p:nvPicPr>
          <p:cNvPr id="5" name="Picture 4"/>
          <p:cNvPicPr>
            <a:picLocks noChangeAspect="1"/>
          </p:cNvPicPr>
          <p:nvPr/>
        </p:nvPicPr>
        <p:blipFill>
          <a:blip r:embed="rId2"/>
          <a:stretch>
            <a:fillRect/>
          </a:stretch>
        </p:blipFill>
        <p:spPr>
          <a:xfrm>
            <a:off x="5123543" y="512327"/>
            <a:ext cx="6355895" cy="6055831"/>
          </a:xfrm>
          <a:prstGeom prst="rect">
            <a:avLst/>
          </a:prstGeom>
        </p:spPr>
      </p:pic>
    </p:spTree>
    <p:extLst>
      <p:ext uri="{BB962C8B-B14F-4D97-AF65-F5344CB8AC3E}">
        <p14:creationId xmlns:p14="http://schemas.microsoft.com/office/powerpoint/2010/main" val="1340198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718" y="256049"/>
            <a:ext cx="10058400" cy="1371600"/>
          </a:xfrm>
        </p:spPr>
        <p:txBody>
          <a:bodyPr/>
          <a:lstStyle/>
          <a:p>
            <a:r>
              <a:rPr lang="en-US" dirty="0"/>
              <a:t>Program Contacts</a:t>
            </a:r>
          </a:p>
        </p:txBody>
      </p:sp>
      <p:sp>
        <p:nvSpPr>
          <p:cNvPr id="3" name="Content Placeholder 2"/>
          <p:cNvSpPr>
            <a:spLocks noGrp="1"/>
          </p:cNvSpPr>
          <p:nvPr>
            <p:ph idx="1"/>
          </p:nvPr>
        </p:nvSpPr>
        <p:spPr>
          <a:xfrm>
            <a:off x="2842953" y="1762298"/>
            <a:ext cx="4438997" cy="897775"/>
          </a:xfrm>
        </p:spPr>
        <p:txBody>
          <a:bodyPr/>
          <a:lstStyle/>
          <a:p>
            <a:pPr marL="0" indent="0">
              <a:buNone/>
            </a:pPr>
            <a:r>
              <a:rPr lang="en-US" dirty="0"/>
              <a:t>Cindy (Lucinda) Fleckner: </a:t>
            </a:r>
          </a:p>
          <a:p>
            <a:pPr marL="0" indent="0">
              <a:buNone/>
            </a:pPr>
            <a:r>
              <a:rPr lang="en-US" dirty="0"/>
              <a:t>Dental Hygiene Program Coordinator</a:t>
            </a:r>
          </a:p>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1336718" y="1584545"/>
            <a:ext cx="1381157" cy="1412194"/>
          </a:xfrm>
          <a:prstGeom prst="rect">
            <a:avLst/>
          </a:prstGeom>
        </p:spPr>
      </p:pic>
      <p:pic>
        <p:nvPicPr>
          <p:cNvPr id="5" name="Picture 4"/>
          <p:cNvPicPr>
            <a:picLocks noChangeAspect="1"/>
          </p:cNvPicPr>
          <p:nvPr/>
        </p:nvPicPr>
        <p:blipFill>
          <a:blip r:embed="rId3"/>
          <a:stretch>
            <a:fillRect/>
          </a:stretch>
        </p:blipFill>
        <p:spPr>
          <a:xfrm>
            <a:off x="1289110" y="3038301"/>
            <a:ext cx="1476375" cy="1704975"/>
          </a:xfrm>
          <a:prstGeom prst="rect">
            <a:avLst/>
          </a:prstGeom>
        </p:spPr>
      </p:pic>
      <p:pic>
        <p:nvPicPr>
          <p:cNvPr id="6" name="Picture 5"/>
          <p:cNvPicPr>
            <a:picLocks noChangeAspect="1"/>
          </p:cNvPicPr>
          <p:nvPr/>
        </p:nvPicPr>
        <p:blipFill rotWithShape="1">
          <a:blip r:embed="rId4"/>
          <a:srcRect t="1990" r="3198"/>
          <a:stretch/>
        </p:blipFill>
        <p:spPr>
          <a:xfrm>
            <a:off x="1289111" y="4779818"/>
            <a:ext cx="1429151" cy="1390991"/>
          </a:xfrm>
          <a:prstGeom prst="rect">
            <a:avLst/>
          </a:prstGeom>
        </p:spPr>
      </p:pic>
      <p:sp>
        <p:nvSpPr>
          <p:cNvPr id="7" name="TextBox 6"/>
          <p:cNvSpPr txBox="1"/>
          <p:nvPr/>
        </p:nvSpPr>
        <p:spPr>
          <a:xfrm>
            <a:off x="2842953" y="3365700"/>
            <a:ext cx="5660967" cy="1477328"/>
          </a:xfrm>
          <a:prstGeom prst="rect">
            <a:avLst/>
          </a:prstGeom>
          <a:noFill/>
        </p:spPr>
        <p:txBody>
          <a:bodyPr wrap="square" rtlCol="0">
            <a:spAutoFit/>
          </a:bodyPr>
          <a:lstStyle/>
          <a:p>
            <a:r>
              <a:rPr lang="en-US" dirty="0"/>
              <a:t>Jennifer Poovey: </a:t>
            </a:r>
          </a:p>
          <a:p>
            <a:r>
              <a:rPr lang="en-US" dirty="0"/>
              <a:t>Dental Assisting Program Coordinator</a:t>
            </a:r>
          </a:p>
          <a:p>
            <a:endParaRPr lang="en-US" dirty="0"/>
          </a:p>
          <a:p>
            <a:endParaRPr lang="en-US" dirty="0"/>
          </a:p>
          <a:p>
            <a:endParaRPr lang="en-US" dirty="0"/>
          </a:p>
        </p:txBody>
      </p:sp>
      <p:sp>
        <p:nvSpPr>
          <p:cNvPr id="8" name="TextBox 7"/>
          <p:cNvSpPr txBox="1"/>
          <p:nvPr/>
        </p:nvSpPr>
        <p:spPr>
          <a:xfrm>
            <a:off x="2975956" y="5112327"/>
            <a:ext cx="6267797" cy="923330"/>
          </a:xfrm>
          <a:prstGeom prst="rect">
            <a:avLst/>
          </a:prstGeom>
          <a:noFill/>
        </p:spPr>
        <p:txBody>
          <a:bodyPr wrap="square" rtlCol="0">
            <a:spAutoFit/>
          </a:bodyPr>
          <a:lstStyle/>
          <a:p>
            <a:r>
              <a:rPr lang="en-US" dirty="0"/>
              <a:t>Yvette Davis:  </a:t>
            </a:r>
          </a:p>
          <a:p>
            <a:r>
              <a:rPr lang="en-US" dirty="0"/>
              <a:t>Administrative Assistant—checks all apps for eligibility</a:t>
            </a:r>
          </a:p>
          <a:p>
            <a:endParaRPr lang="en-US" dirty="0"/>
          </a:p>
        </p:txBody>
      </p:sp>
    </p:spTree>
    <p:extLst>
      <p:ext uri="{BB962C8B-B14F-4D97-AF65-F5344CB8AC3E}">
        <p14:creationId xmlns:p14="http://schemas.microsoft.com/office/powerpoint/2010/main" val="789036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Reminder for Diversity Requirement:</a:t>
            </a:r>
          </a:p>
        </p:txBody>
      </p:sp>
      <p:sp>
        <p:nvSpPr>
          <p:cNvPr id="3" name="Content Placeholder 2"/>
          <p:cNvSpPr>
            <a:spLocks noGrp="1"/>
          </p:cNvSpPr>
          <p:nvPr>
            <p:ph idx="1"/>
          </p:nvPr>
        </p:nvSpPr>
        <p:spPr/>
        <p:txBody>
          <a:bodyPr>
            <a:normAutofit lnSpcReduction="10000"/>
          </a:bodyPr>
          <a:lstStyle/>
          <a:p>
            <a:pPr marL="0" indent="0">
              <a:buNone/>
            </a:pPr>
            <a:r>
              <a:rPr lang="en-US" dirty="0"/>
              <a:t>BLANKET APPROVAL WITH EVAL (in binder):</a:t>
            </a:r>
          </a:p>
          <a:p>
            <a:pPr marL="0" indent="0">
              <a:buNone/>
            </a:pPr>
            <a:endParaRPr lang="en-US" dirty="0"/>
          </a:p>
          <a:p>
            <a:pPr marL="0" indent="0">
              <a:buNone/>
            </a:pPr>
            <a:r>
              <a:rPr lang="en-US" dirty="0"/>
              <a:t>Students can use any class listed in SRJC GE OPT A area G to pair with </a:t>
            </a:r>
            <a:r>
              <a:rPr lang="en-US" dirty="0" err="1"/>
              <a:t>Soc</a:t>
            </a:r>
            <a:r>
              <a:rPr lang="en-US" dirty="0"/>
              <a:t> 1 Intro to Sociology to meet the </a:t>
            </a:r>
            <a:r>
              <a:rPr lang="en-US" dirty="0" err="1"/>
              <a:t>Soc</a:t>
            </a:r>
            <a:r>
              <a:rPr lang="en-US" dirty="0"/>
              <a:t> 30 Diversity Requirement.  This includes classes from transfer institutions found to be equivalent to </a:t>
            </a:r>
            <a:r>
              <a:rPr lang="en-US" dirty="0" err="1"/>
              <a:t>Soc</a:t>
            </a:r>
            <a:r>
              <a:rPr lang="en-US" dirty="0"/>
              <a:t> 1 and any course listed in area G; as well as SRJC’s </a:t>
            </a:r>
            <a:r>
              <a:rPr lang="en-US" dirty="0" err="1"/>
              <a:t>Anthro</a:t>
            </a:r>
            <a:r>
              <a:rPr lang="en-US" dirty="0"/>
              <a:t> 2—Cultural Anthropology.</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***After May 2023 cohort students would need to submit a course sub request to use </a:t>
            </a:r>
            <a:r>
              <a:rPr lang="en-US" dirty="0" err="1"/>
              <a:t>Soc</a:t>
            </a:r>
            <a:r>
              <a:rPr lang="en-US" dirty="0"/>
              <a:t> 2 and 10 *****</a:t>
            </a:r>
          </a:p>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1066800" y="4069080"/>
            <a:ext cx="9723456" cy="1152979"/>
          </a:xfrm>
          <a:prstGeom prst="rect">
            <a:avLst/>
          </a:prstGeom>
        </p:spPr>
      </p:pic>
    </p:spTree>
    <p:extLst>
      <p:ext uri="{BB962C8B-B14F-4D97-AF65-F5344CB8AC3E}">
        <p14:creationId xmlns:p14="http://schemas.microsoft.com/office/powerpoint/2010/main" val="1147403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Blanket Approvals</a:t>
            </a:r>
          </a:p>
        </p:txBody>
      </p:sp>
      <p:sp>
        <p:nvSpPr>
          <p:cNvPr id="3" name="Content Placeholder 2"/>
          <p:cNvSpPr>
            <a:spLocks noGrp="1"/>
          </p:cNvSpPr>
          <p:nvPr>
            <p:ph idx="1"/>
          </p:nvPr>
        </p:nvSpPr>
        <p:spPr/>
        <p:txBody>
          <a:bodyPr>
            <a:normAutofit/>
          </a:bodyPr>
          <a:lstStyle/>
          <a:p>
            <a:pPr marL="0" indent="0">
              <a:buNone/>
            </a:pPr>
            <a:r>
              <a:rPr lang="en-US" sz="2800" dirty="0"/>
              <a:t>Added to binder</a:t>
            </a:r>
          </a:p>
          <a:p>
            <a:r>
              <a:rPr lang="en-US" sz="2800" dirty="0"/>
              <a:t>Foothill College</a:t>
            </a:r>
          </a:p>
          <a:p>
            <a:r>
              <a:rPr lang="en-US" sz="2800" dirty="0"/>
              <a:t>Sac City College</a:t>
            </a:r>
          </a:p>
          <a:p>
            <a:r>
              <a:rPr lang="en-US" sz="2800" dirty="0"/>
              <a:t>SRJC Specific Classes</a:t>
            </a:r>
          </a:p>
        </p:txBody>
      </p:sp>
    </p:spTree>
    <p:extLst>
      <p:ext uri="{BB962C8B-B14F-4D97-AF65-F5344CB8AC3E}">
        <p14:creationId xmlns:p14="http://schemas.microsoft.com/office/powerpoint/2010/main" val="3667488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9051" y="304087"/>
            <a:ext cx="10058400" cy="885760"/>
          </a:xfrm>
        </p:spPr>
        <p:txBody>
          <a:bodyPr>
            <a:normAutofit/>
          </a:bodyPr>
          <a:lstStyle/>
          <a:p>
            <a:pPr algn="ctr"/>
            <a:r>
              <a:rPr lang="en-US" dirty="0"/>
              <a:t>Science Pre-requisites: 2.7 GPA</a:t>
            </a:r>
          </a:p>
        </p:txBody>
      </p:sp>
      <p:pic>
        <p:nvPicPr>
          <p:cNvPr id="4" name="Content Placeholder 3"/>
          <p:cNvPicPr>
            <a:picLocks noGrp="1" noChangeAspect="1"/>
          </p:cNvPicPr>
          <p:nvPr>
            <p:ph idx="1"/>
          </p:nvPr>
        </p:nvPicPr>
        <p:blipFill rotWithShape="1">
          <a:blip r:embed="rId2"/>
          <a:srcRect b="67712"/>
          <a:stretch/>
        </p:blipFill>
        <p:spPr>
          <a:xfrm>
            <a:off x="2216334" y="1400232"/>
            <a:ext cx="7770195" cy="506941"/>
          </a:xfrm>
          <a:prstGeom prst="rect">
            <a:avLst/>
          </a:prstGeom>
        </p:spPr>
      </p:pic>
      <p:sp>
        <p:nvSpPr>
          <p:cNvPr id="5" name="TextBox 4"/>
          <p:cNvSpPr txBox="1"/>
          <p:nvPr/>
        </p:nvSpPr>
        <p:spPr>
          <a:xfrm>
            <a:off x="9823269" y="3709851"/>
            <a:ext cx="104502" cy="646331"/>
          </a:xfrm>
          <a:prstGeom prst="rect">
            <a:avLst/>
          </a:prstGeom>
          <a:noFill/>
        </p:spPr>
        <p:txBody>
          <a:bodyPr wrap="square" rtlCol="0">
            <a:spAutoFit/>
          </a:bodyPr>
          <a:lstStyle/>
          <a:p>
            <a:endParaRPr lang="en-US" dirty="0"/>
          </a:p>
          <a:p>
            <a:endParaRPr lang="en-US" dirty="0"/>
          </a:p>
        </p:txBody>
      </p:sp>
      <p:pic>
        <p:nvPicPr>
          <p:cNvPr id="6" name="Picture 5"/>
          <p:cNvPicPr>
            <a:picLocks noChangeAspect="1"/>
          </p:cNvPicPr>
          <p:nvPr/>
        </p:nvPicPr>
        <p:blipFill>
          <a:blip r:embed="rId3"/>
          <a:stretch>
            <a:fillRect/>
          </a:stretch>
        </p:blipFill>
        <p:spPr>
          <a:xfrm>
            <a:off x="2216332" y="2697101"/>
            <a:ext cx="7770195" cy="1710107"/>
          </a:xfrm>
          <a:prstGeom prst="rect">
            <a:avLst/>
          </a:prstGeom>
        </p:spPr>
      </p:pic>
      <p:sp>
        <p:nvSpPr>
          <p:cNvPr id="7" name="TextBox 6"/>
          <p:cNvSpPr txBox="1"/>
          <p:nvPr/>
        </p:nvSpPr>
        <p:spPr>
          <a:xfrm>
            <a:off x="744583" y="4631722"/>
            <a:ext cx="10550433" cy="1477328"/>
          </a:xfrm>
          <a:prstGeom prst="rect">
            <a:avLst/>
          </a:prstGeom>
          <a:noFill/>
        </p:spPr>
        <p:txBody>
          <a:bodyPr wrap="square" rtlCol="0">
            <a:spAutoFit/>
          </a:bodyPr>
          <a:lstStyle/>
          <a:p>
            <a:r>
              <a:rPr lang="en-US" dirty="0"/>
              <a:t>The Science Pre-req: 2.7 GPA minimum in Anatomy, Physio, Micro and Chem (Chem is on the next slide).  </a:t>
            </a:r>
          </a:p>
          <a:p>
            <a:r>
              <a:rPr lang="en-US" dirty="0"/>
              <a:t>When doing a course sub, the minimum amount of units I’ve seen approved is 3.33 Semester/Quarter Conversion. Any quarter unit, or upper division Science pre-req must be submitted for a course sub. </a:t>
            </a:r>
          </a:p>
        </p:txBody>
      </p:sp>
      <p:pic>
        <p:nvPicPr>
          <p:cNvPr id="9" name="Content Placeholder 3"/>
          <p:cNvPicPr>
            <a:picLocks noChangeAspect="1"/>
          </p:cNvPicPr>
          <p:nvPr/>
        </p:nvPicPr>
        <p:blipFill rotWithShape="1">
          <a:blip r:embed="rId2"/>
          <a:srcRect t="60888"/>
          <a:stretch/>
        </p:blipFill>
        <p:spPr>
          <a:xfrm>
            <a:off x="2216332" y="1995095"/>
            <a:ext cx="7770195" cy="614083"/>
          </a:xfrm>
          <a:prstGeom prst="rect">
            <a:avLst/>
          </a:prstGeom>
        </p:spPr>
      </p:pic>
    </p:spTree>
    <p:extLst>
      <p:ext uri="{BB962C8B-B14F-4D97-AF65-F5344CB8AC3E}">
        <p14:creationId xmlns:p14="http://schemas.microsoft.com/office/powerpoint/2010/main" val="1834323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799" y="2285999"/>
            <a:ext cx="10058400" cy="3709851"/>
          </a:xfrm>
        </p:spPr>
        <p:txBody>
          <a:bodyPr/>
          <a:lstStyle/>
          <a:p>
            <a:r>
              <a:rPr lang="en-US" dirty="0"/>
              <a:t>Chemistry has recently become tricky for some students and Counselors.</a:t>
            </a:r>
          </a:p>
          <a:p>
            <a:r>
              <a:rPr lang="en-US" dirty="0"/>
              <a:t>Remember, DH needs an intro to Chem (now 3A/3AL) and an Organic Chem (Chem 8).  Chem 60 is the best choice if they haven’t taken a Chemistry yet. </a:t>
            </a:r>
          </a:p>
          <a:p>
            <a:r>
              <a:rPr lang="en-US" dirty="0"/>
              <a:t>Students will ask you what class at their college is equivalent to Chem 60.  Be careful with this.  You can look at their offerings, and ask an Evaluator to confirm, but Chem 60 does not have a CID yet so it just depends on what our Evaluators will accept.</a:t>
            </a:r>
          </a:p>
          <a:p>
            <a:r>
              <a:rPr lang="en-US" dirty="0"/>
              <a:t>Our Articulation agreements are up to date.  Check there first.</a:t>
            </a:r>
          </a:p>
          <a:p>
            <a:r>
              <a:rPr lang="en-US" dirty="0"/>
              <a:t>Remember to get into </a:t>
            </a:r>
            <a:r>
              <a:rPr lang="en-US" dirty="0" err="1"/>
              <a:t>Anat</a:t>
            </a:r>
            <a:r>
              <a:rPr lang="en-US" dirty="0"/>
              <a:t>, Physio, Micro students need Chem 60 or Chem 3A/3AL.  We no longer accept Chem 42.</a:t>
            </a:r>
          </a:p>
        </p:txBody>
      </p:sp>
      <p:pic>
        <p:nvPicPr>
          <p:cNvPr id="4" name="Picture 3"/>
          <p:cNvPicPr>
            <a:picLocks noChangeAspect="1"/>
          </p:cNvPicPr>
          <p:nvPr/>
        </p:nvPicPr>
        <p:blipFill>
          <a:blip r:embed="rId2"/>
          <a:stretch>
            <a:fillRect/>
          </a:stretch>
        </p:blipFill>
        <p:spPr>
          <a:xfrm>
            <a:off x="1927383" y="574493"/>
            <a:ext cx="8337233" cy="1223493"/>
          </a:xfrm>
          <a:prstGeom prst="rect">
            <a:avLst/>
          </a:prstGeom>
        </p:spPr>
      </p:pic>
    </p:spTree>
    <p:extLst>
      <p:ext uri="{BB962C8B-B14F-4D97-AF65-F5344CB8AC3E}">
        <p14:creationId xmlns:p14="http://schemas.microsoft.com/office/powerpoint/2010/main" val="1977486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a:t>Non-Science Pre-</a:t>
            </a:r>
            <a:r>
              <a:rPr lang="en-US" dirty="0" err="1"/>
              <a:t>Reqs</a:t>
            </a:r>
            <a:r>
              <a:rPr lang="en-US" dirty="0"/>
              <a:t>: 2.5 GPA</a:t>
            </a:r>
          </a:p>
        </p:txBody>
      </p:sp>
      <p:pic>
        <p:nvPicPr>
          <p:cNvPr id="4" name="Content Placeholder 3"/>
          <p:cNvPicPr>
            <a:picLocks noGrp="1" noChangeAspect="1"/>
          </p:cNvPicPr>
          <p:nvPr>
            <p:ph idx="1"/>
          </p:nvPr>
        </p:nvPicPr>
        <p:blipFill rotWithShape="1">
          <a:blip r:embed="rId2"/>
          <a:srcRect t="30401" b="34909"/>
          <a:stretch/>
        </p:blipFill>
        <p:spPr>
          <a:xfrm>
            <a:off x="1506162" y="2758775"/>
            <a:ext cx="7827113" cy="548640"/>
          </a:xfrm>
          <a:prstGeom prst="rect">
            <a:avLst/>
          </a:prstGeom>
        </p:spPr>
      </p:pic>
      <p:sp>
        <p:nvSpPr>
          <p:cNvPr id="5" name="TextBox 4"/>
          <p:cNvSpPr txBox="1"/>
          <p:nvPr/>
        </p:nvSpPr>
        <p:spPr>
          <a:xfrm>
            <a:off x="1702024" y="3892730"/>
            <a:ext cx="8399417" cy="1754326"/>
          </a:xfrm>
          <a:prstGeom prst="rect">
            <a:avLst/>
          </a:prstGeom>
          <a:noFill/>
        </p:spPr>
        <p:txBody>
          <a:bodyPr wrap="square" rtlCol="0">
            <a:spAutoFit/>
          </a:bodyPr>
          <a:lstStyle/>
          <a:p>
            <a:r>
              <a:rPr lang="en-US" dirty="0"/>
              <a:t>AP English: TBD as of today, they cannot have AP.  This might change.</a:t>
            </a:r>
          </a:p>
          <a:p>
            <a:endParaRPr lang="en-US" dirty="0"/>
          </a:p>
          <a:p>
            <a:r>
              <a:rPr lang="en-US" dirty="0"/>
              <a:t>However if they find a student doesn’t make the cut off, and Yvette notices they have AP she will make sure it’s not something that pushed them over the edge of not qualifying.</a:t>
            </a:r>
          </a:p>
          <a:p>
            <a:endParaRPr lang="en-US" dirty="0"/>
          </a:p>
        </p:txBody>
      </p:sp>
    </p:spTree>
    <p:extLst>
      <p:ext uri="{BB962C8B-B14F-4D97-AF65-F5344CB8AC3E}">
        <p14:creationId xmlns:p14="http://schemas.microsoft.com/office/powerpoint/2010/main" val="139596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992776" y="820300"/>
            <a:ext cx="4754880" cy="640080"/>
          </a:xfrm>
        </p:spPr>
        <p:txBody>
          <a:bodyPr>
            <a:noAutofit/>
          </a:bodyPr>
          <a:lstStyle/>
          <a:p>
            <a:r>
              <a:rPr lang="en-US" sz="4400" dirty="0"/>
              <a:t>Math</a:t>
            </a:r>
          </a:p>
        </p:txBody>
      </p:sp>
      <p:sp>
        <p:nvSpPr>
          <p:cNvPr id="7" name="Text Placeholder 6"/>
          <p:cNvSpPr>
            <a:spLocks noGrp="1"/>
          </p:cNvSpPr>
          <p:nvPr>
            <p:ph type="body" sz="quarter" idx="3"/>
          </p:nvPr>
        </p:nvSpPr>
        <p:spPr>
          <a:xfrm>
            <a:off x="6879644" y="820300"/>
            <a:ext cx="4754880" cy="640080"/>
          </a:xfrm>
        </p:spPr>
        <p:txBody>
          <a:bodyPr>
            <a:noAutofit/>
          </a:bodyPr>
          <a:lstStyle/>
          <a:p>
            <a:r>
              <a:rPr lang="en-US" sz="4400" dirty="0"/>
              <a:t>Nutrition</a:t>
            </a:r>
          </a:p>
        </p:txBody>
      </p:sp>
      <p:sp>
        <p:nvSpPr>
          <p:cNvPr id="8" name="Content Placeholder 7"/>
          <p:cNvSpPr>
            <a:spLocks noGrp="1"/>
          </p:cNvSpPr>
          <p:nvPr>
            <p:ph sz="quarter" idx="4"/>
          </p:nvPr>
        </p:nvSpPr>
        <p:spPr>
          <a:xfrm>
            <a:off x="8215230" y="3406052"/>
            <a:ext cx="2287306" cy="418013"/>
          </a:xfrm>
        </p:spPr>
        <p:txBody>
          <a:bodyPr/>
          <a:lstStyle/>
          <a:p>
            <a:r>
              <a:rPr lang="en-US" dirty="0"/>
              <a:t>No Changes</a:t>
            </a:r>
          </a:p>
        </p:txBody>
      </p:sp>
      <p:pic>
        <p:nvPicPr>
          <p:cNvPr id="6" name="Picture 5"/>
          <p:cNvPicPr>
            <a:picLocks noChangeAspect="1"/>
          </p:cNvPicPr>
          <p:nvPr/>
        </p:nvPicPr>
        <p:blipFill>
          <a:blip r:embed="rId2"/>
          <a:stretch>
            <a:fillRect/>
          </a:stretch>
        </p:blipFill>
        <p:spPr>
          <a:xfrm>
            <a:off x="6798392" y="2185474"/>
            <a:ext cx="4917384" cy="1067177"/>
          </a:xfrm>
          <a:prstGeom prst="rect">
            <a:avLst/>
          </a:prstGeom>
        </p:spPr>
      </p:pic>
      <p:sp>
        <p:nvSpPr>
          <p:cNvPr id="10" name="Content Placeholder 7"/>
          <p:cNvSpPr>
            <a:spLocks noGrp="1"/>
          </p:cNvSpPr>
          <p:nvPr>
            <p:ph sz="quarter" idx="4"/>
          </p:nvPr>
        </p:nvSpPr>
        <p:spPr>
          <a:xfrm>
            <a:off x="317860" y="4548251"/>
            <a:ext cx="6561784" cy="418013"/>
          </a:xfrm>
        </p:spPr>
        <p:txBody>
          <a:bodyPr>
            <a:noAutofit/>
          </a:bodyPr>
          <a:lstStyle/>
          <a:p>
            <a:pPr marL="0" indent="0">
              <a:buNone/>
            </a:pPr>
            <a:r>
              <a:rPr lang="en-US" sz="2800" dirty="0"/>
              <a:t>“Or higher” does not need a course sub.  Neither does Math 155.  I added that to the blanket approval.</a:t>
            </a:r>
          </a:p>
        </p:txBody>
      </p:sp>
      <p:pic>
        <p:nvPicPr>
          <p:cNvPr id="2" name="Picture 1"/>
          <p:cNvPicPr>
            <a:picLocks noChangeAspect="1"/>
          </p:cNvPicPr>
          <p:nvPr/>
        </p:nvPicPr>
        <p:blipFill>
          <a:blip r:embed="rId3"/>
          <a:stretch>
            <a:fillRect/>
          </a:stretch>
        </p:blipFill>
        <p:spPr>
          <a:xfrm>
            <a:off x="502103" y="1590349"/>
            <a:ext cx="5929760" cy="2821994"/>
          </a:xfrm>
          <a:prstGeom prst="rect">
            <a:avLst/>
          </a:prstGeom>
        </p:spPr>
      </p:pic>
    </p:spTree>
    <p:extLst>
      <p:ext uri="{BB962C8B-B14F-4D97-AF65-F5344CB8AC3E}">
        <p14:creationId xmlns:p14="http://schemas.microsoft.com/office/powerpoint/2010/main" val="3069298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066800" y="472776"/>
            <a:ext cx="10058400" cy="729006"/>
          </a:xfrm>
        </p:spPr>
        <p:txBody>
          <a:bodyPr>
            <a:normAutofit/>
          </a:bodyPr>
          <a:lstStyle/>
          <a:p>
            <a:pPr algn="ctr"/>
            <a:r>
              <a:rPr lang="en-US" sz="4000" dirty="0"/>
              <a:t>Critical Thinking</a:t>
            </a:r>
          </a:p>
        </p:txBody>
      </p:sp>
      <p:sp>
        <p:nvSpPr>
          <p:cNvPr id="8" name="Content Placeholder 7"/>
          <p:cNvSpPr>
            <a:spLocks noGrp="1"/>
          </p:cNvSpPr>
          <p:nvPr>
            <p:ph idx="1"/>
          </p:nvPr>
        </p:nvSpPr>
        <p:spPr>
          <a:xfrm>
            <a:off x="836023" y="3918856"/>
            <a:ext cx="10289177" cy="1240973"/>
          </a:xfrm>
        </p:spPr>
        <p:txBody>
          <a:bodyPr/>
          <a:lstStyle/>
          <a:p>
            <a:pPr marL="0" indent="0">
              <a:buNone/>
            </a:pPr>
            <a:r>
              <a:rPr lang="en-US" dirty="0"/>
              <a:t>#1 Returned Course Sub</a:t>
            </a:r>
          </a:p>
          <a:p>
            <a:pPr marL="0" indent="0">
              <a:buNone/>
            </a:pPr>
            <a:r>
              <a:rPr lang="en-US" dirty="0"/>
              <a:t>If they took the class at another college, and you want to see if it is equivalent, here are some best practices:</a:t>
            </a:r>
          </a:p>
        </p:txBody>
      </p:sp>
      <p:pic>
        <p:nvPicPr>
          <p:cNvPr id="9" name="Picture 8"/>
          <p:cNvPicPr>
            <a:picLocks noChangeAspect="1"/>
          </p:cNvPicPr>
          <p:nvPr/>
        </p:nvPicPr>
        <p:blipFill>
          <a:blip r:embed="rId2"/>
          <a:stretch>
            <a:fillRect/>
          </a:stretch>
        </p:blipFill>
        <p:spPr>
          <a:xfrm>
            <a:off x="2775312" y="1201782"/>
            <a:ext cx="6641375" cy="2603081"/>
          </a:xfrm>
          <a:prstGeom prst="rect">
            <a:avLst/>
          </a:prstGeom>
        </p:spPr>
      </p:pic>
    </p:spTree>
    <p:extLst>
      <p:ext uri="{BB962C8B-B14F-4D97-AF65-F5344CB8AC3E}">
        <p14:creationId xmlns:p14="http://schemas.microsoft.com/office/powerpoint/2010/main" val="1980696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Articulation Agreements</a:t>
            </a:r>
          </a:p>
        </p:txBody>
      </p:sp>
      <p:sp>
        <p:nvSpPr>
          <p:cNvPr id="3" name="Content Placeholder 2"/>
          <p:cNvSpPr>
            <a:spLocks noGrp="1"/>
          </p:cNvSpPr>
          <p:nvPr>
            <p:ph idx="1"/>
          </p:nvPr>
        </p:nvSpPr>
        <p:spPr/>
        <p:txBody>
          <a:bodyPr/>
          <a:lstStyle/>
          <a:p>
            <a:r>
              <a:rPr lang="en-US" dirty="0">
                <a:hlinkClick r:id="rId2"/>
              </a:rPr>
              <a:t>https://articulation.santarosa.edu/</a:t>
            </a:r>
            <a:endParaRPr lang="en-US" dirty="0"/>
          </a:p>
        </p:txBody>
      </p:sp>
    </p:spTree>
    <p:extLst>
      <p:ext uri="{BB962C8B-B14F-4D97-AF65-F5344CB8AC3E}">
        <p14:creationId xmlns:p14="http://schemas.microsoft.com/office/powerpoint/2010/main" val="98602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Blanket Approvals:</a:t>
            </a:r>
          </a:p>
        </p:txBody>
      </p:sp>
      <p:sp>
        <p:nvSpPr>
          <p:cNvPr id="3" name="Content Placeholder 2"/>
          <p:cNvSpPr>
            <a:spLocks noGrp="1"/>
          </p:cNvSpPr>
          <p:nvPr>
            <p:ph idx="1"/>
          </p:nvPr>
        </p:nvSpPr>
        <p:spPr>
          <a:xfrm>
            <a:off x="1066800" y="2669177"/>
            <a:ext cx="10058400" cy="872309"/>
          </a:xfrm>
        </p:spPr>
        <p:txBody>
          <a:bodyPr/>
          <a:lstStyle/>
          <a:p>
            <a:r>
              <a:rPr lang="en-US" dirty="0"/>
              <a:t>Students can use any class listed on the CSU GE Area A3 and IGETC Area 1B as equivalent for the major pre-requisite of Critical Thinking without needing a course sub. </a:t>
            </a:r>
          </a:p>
          <a:p>
            <a:endParaRPr lang="en-US" dirty="0"/>
          </a:p>
        </p:txBody>
      </p:sp>
    </p:spTree>
    <p:extLst>
      <p:ext uri="{BB962C8B-B14F-4D97-AF65-F5344CB8AC3E}">
        <p14:creationId xmlns:p14="http://schemas.microsoft.com/office/powerpoint/2010/main" val="3150244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8633" y="287382"/>
            <a:ext cx="5042406" cy="1371600"/>
          </a:xfrm>
        </p:spPr>
        <p:txBody>
          <a:bodyPr/>
          <a:lstStyle/>
          <a:p>
            <a:r>
              <a:rPr lang="en-US" dirty="0"/>
              <a:t>Check Assist.org</a:t>
            </a:r>
          </a:p>
        </p:txBody>
      </p:sp>
      <p:pic>
        <p:nvPicPr>
          <p:cNvPr id="4" name="Picture 3"/>
          <p:cNvPicPr>
            <a:picLocks noChangeAspect="1"/>
          </p:cNvPicPr>
          <p:nvPr/>
        </p:nvPicPr>
        <p:blipFill>
          <a:blip r:embed="rId2"/>
          <a:stretch>
            <a:fillRect/>
          </a:stretch>
        </p:blipFill>
        <p:spPr>
          <a:xfrm>
            <a:off x="742677" y="1658982"/>
            <a:ext cx="3525538" cy="3250338"/>
          </a:xfrm>
          <a:prstGeom prst="rect">
            <a:avLst/>
          </a:prstGeom>
        </p:spPr>
      </p:pic>
      <p:sp>
        <p:nvSpPr>
          <p:cNvPr id="5" name="Right Arrow 4"/>
          <p:cNvSpPr/>
          <p:nvPr/>
        </p:nvSpPr>
        <p:spPr>
          <a:xfrm rot="1511499">
            <a:off x="213943" y="3038145"/>
            <a:ext cx="802957" cy="37229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4369389" y="1658982"/>
            <a:ext cx="7267575" cy="3276600"/>
          </a:xfrm>
          <a:prstGeom prst="rect">
            <a:avLst/>
          </a:prstGeom>
        </p:spPr>
      </p:pic>
      <p:sp>
        <p:nvSpPr>
          <p:cNvPr id="7" name="Right Arrow 6"/>
          <p:cNvSpPr/>
          <p:nvPr/>
        </p:nvSpPr>
        <p:spPr>
          <a:xfrm rot="10800000">
            <a:off x="9680161" y="3089465"/>
            <a:ext cx="802957" cy="37229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10519420" y="4576453"/>
            <a:ext cx="802957" cy="37229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940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Health Science Program Resources</a:t>
            </a:r>
          </a:p>
        </p:txBody>
      </p:sp>
      <p:sp>
        <p:nvSpPr>
          <p:cNvPr id="3" name="Content Placeholder 2"/>
          <p:cNvSpPr>
            <a:spLocks noGrp="1"/>
          </p:cNvSpPr>
          <p:nvPr>
            <p:ph idx="1"/>
          </p:nvPr>
        </p:nvSpPr>
        <p:spPr/>
        <p:txBody>
          <a:bodyPr/>
          <a:lstStyle/>
          <a:p>
            <a:pPr marL="0" indent="0">
              <a:buNone/>
            </a:pPr>
            <a:r>
              <a:rPr lang="en-US" dirty="0"/>
              <a:t>Binder: </a:t>
            </a:r>
            <a:r>
              <a:rPr lang="en-US" dirty="0">
                <a:hlinkClick r:id="rId2"/>
              </a:rPr>
              <a:t>https://counselingbinder.santarosa.edu/content/counseling-binder-home</a:t>
            </a:r>
            <a:endParaRPr lang="en-US" dirty="0"/>
          </a:p>
          <a:p>
            <a:r>
              <a:rPr lang="en-US" dirty="0"/>
              <a:t>Under SRJC, click on Health Sciences </a:t>
            </a:r>
          </a:p>
          <a:p>
            <a:pPr marL="0" indent="0">
              <a:buNone/>
            </a:pPr>
            <a:r>
              <a:rPr lang="en-US" dirty="0"/>
              <a:t>Dental Programs Website</a:t>
            </a:r>
          </a:p>
          <a:p>
            <a:r>
              <a:rPr lang="en-US" dirty="0">
                <a:hlinkClick r:id="rId3"/>
              </a:rPr>
              <a:t>https://dentalprograms.santarosa.edu/</a:t>
            </a:r>
            <a:endParaRPr lang="en-US" dirty="0"/>
          </a:p>
          <a:p>
            <a:pPr marL="0" indent="0">
              <a:buNone/>
            </a:pPr>
            <a:r>
              <a:rPr lang="en-US" dirty="0"/>
              <a:t>DH FAQs Page:</a:t>
            </a:r>
          </a:p>
          <a:p>
            <a:r>
              <a:rPr lang="en-US" dirty="0">
                <a:hlinkClick r:id="rId4"/>
              </a:rPr>
              <a:t>https://dentalprograms.santarosa.edu/sites/dentalprograms.santarosa.edu/files/documents/DH%20FAQS%20updated%2011-2021.pdf</a:t>
            </a:r>
            <a:endParaRPr lang="en-US" dirty="0"/>
          </a:p>
          <a:p>
            <a:endParaRPr lang="en-US" dirty="0"/>
          </a:p>
        </p:txBody>
      </p:sp>
    </p:spTree>
    <p:extLst>
      <p:ext uri="{BB962C8B-B14F-4D97-AF65-F5344CB8AC3E}">
        <p14:creationId xmlns:p14="http://schemas.microsoft.com/office/powerpoint/2010/main" val="1091024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the CSU &amp; IGETC GE</a:t>
            </a:r>
          </a:p>
        </p:txBody>
      </p:sp>
      <p:sp>
        <p:nvSpPr>
          <p:cNvPr id="3" name="Content Placeholder 2"/>
          <p:cNvSpPr>
            <a:spLocks noGrp="1"/>
          </p:cNvSpPr>
          <p:nvPr>
            <p:ph idx="1"/>
          </p:nvPr>
        </p:nvSpPr>
        <p:spPr/>
        <p:txBody>
          <a:bodyPr/>
          <a:lstStyle/>
          <a:p>
            <a:r>
              <a:rPr lang="en-US" dirty="0">
                <a:hlinkClick r:id="rId2"/>
              </a:rPr>
              <a:t>https://ccctransfer.org/ge/</a:t>
            </a:r>
            <a:endParaRPr lang="en-US" dirty="0"/>
          </a:p>
        </p:txBody>
      </p:sp>
      <p:pic>
        <p:nvPicPr>
          <p:cNvPr id="4" name="Picture 3"/>
          <p:cNvPicPr>
            <a:picLocks noChangeAspect="1"/>
          </p:cNvPicPr>
          <p:nvPr/>
        </p:nvPicPr>
        <p:blipFill>
          <a:blip r:embed="rId3"/>
          <a:stretch>
            <a:fillRect/>
          </a:stretch>
        </p:blipFill>
        <p:spPr>
          <a:xfrm>
            <a:off x="1193482" y="3037522"/>
            <a:ext cx="7526598" cy="1142592"/>
          </a:xfrm>
          <a:prstGeom prst="rect">
            <a:avLst/>
          </a:prstGeom>
        </p:spPr>
      </p:pic>
    </p:spTree>
    <p:extLst>
      <p:ext uri="{BB962C8B-B14F-4D97-AF65-F5344CB8AC3E}">
        <p14:creationId xmlns:p14="http://schemas.microsoft.com/office/powerpoint/2010/main" val="2458426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Subs for Critical Thinking</a:t>
            </a:r>
          </a:p>
        </p:txBody>
      </p:sp>
      <p:sp>
        <p:nvSpPr>
          <p:cNvPr id="3" name="Content Placeholder 2"/>
          <p:cNvSpPr>
            <a:spLocks noGrp="1"/>
          </p:cNvSpPr>
          <p:nvPr>
            <p:ph idx="1"/>
          </p:nvPr>
        </p:nvSpPr>
        <p:spPr/>
        <p:txBody>
          <a:bodyPr/>
          <a:lstStyle/>
          <a:p>
            <a:r>
              <a:rPr lang="en-US" dirty="0"/>
              <a:t>No matter what, you have to pick ONE class from the list to put on the course sub form as closest to equivalent.  It cannot be a combination of classes.</a:t>
            </a:r>
          </a:p>
          <a:p>
            <a:endParaRPr lang="en-US" dirty="0"/>
          </a:p>
        </p:txBody>
      </p:sp>
      <p:pic>
        <p:nvPicPr>
          <p:cNvPr id="4" name="Picture 3"/>
          <p:cNvPicPr>
            <a:picLocks noChangeAspect="1"/>
          </p:cNvPicPr>
          <p:nvPr/>
        </p:nvPicPr>
        <p:blipFill>
          <a:blip r:embed="rId2"/>
          <a:stretch>
            <a:fillRect/>
          </a:stretch>
        </p:blipFill>
        <p:spPr>
          <a:xfrm>
            <a:off x="2409552" y="3095896"/>
            <a:ext cx="6641375" cy="2603081"/>
          </a:xfrm>
          <a:prstGeom prst="rect">
            <a:avLst/>
          </a:prstGeom>
        </p:spPr>
      </p:pic>
    </p:spTree>
    <p:extLst>
      <p:ext uri="{BB962C8B-B14F-4D97-AF65-F5344CB8AC3E}">
        <p14:creationId xmlns:p14="http://schemas.microsoft.com/office/powerpoint/2010/main" val="2969329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Ask Patrice!</a:t>
            </a:r>
          </a:p>
        </p:txBody>
      </p:sp>
      <p:sp>
        <p:nvSpPr>
          <p:cNvPr id="3" name="Content Placeholder 2"/>
          <p:cNvSpPr>
            <a:spLocks noGrp="1"/>
          </p:cNvSpPr>
          <p:nvPr>
            <p:ph idx="1"/>
          </p:nvPr>
        </p:nvSpPr>
        <p:spPr>
          <a:xfrm>
            <a:off x="727166" y="2194560"/>
            <a:ext cx="10058400" cy="3931920"/>
          </a:xfrm>
        </p:spPr>
        <p:txBody>
          <a:bodyPr/>
          <a:lstStyle/>
          <a:p>
            <a:r>
              <a:rPr lang="en-US" dirty="0"/>
              <a:t>Patrice Moore is our current incoming transfer credit Evaluator.  You can ask her and get an email that you can then save in the SIS Notes.</a:t>
            </a:r>
          </a:p>
        </p:txBody>
      </p:sp>
    </p:spTree>
    <p:extLst>
      <p:ext uri="{BB962C8B-B14F-4D97-AF65-F5344CB8AC3E}">
        <p14:creationId xmlns:p14="http://schemas.microsoft.com/office/powerpoint/2010/main" val="541211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2"/>
          </p:nvPr>
        </p:nvPicPr>
        <p:blipFill>
          <a:blip r:embed="rId2"/>
          <a:stretch>
            <a:fillRect/>
          </a:stretch>
        </p:blipFill>
        <p:spPr>
          <a:xfrm>
            <a:off x="418172" y="470263"/>
            <a:ext cx="5447051" cy="5603965"/>
          </a:xfrm>
          <a:prstGeom prst="rect">
            <a:avLst/>
          </a:prstGeom>
        </p:spPr>
      </p:pic>
      <p:pic>
        <p:nvPicPr>
          <p:cNvPr id="11" name="Content Placeholder 10"/>
          <p:cNvPicPr>
            <a:picLocks noGrp="1" noChangeAspect="1"/>
          </p:cNvPicPr>
          <p:nvPr>
            <p:ph sz="quarter" idx="4"/>
          </p:nvPr>
        </p:nvPicPr>
        <p:blipFill>
          <a:blip r:embed="rId3"/>
          <a:stretch>
            <a:fillRect/>
          </a:stretch>
        </p:blipFill>
        <p:spPr>
          <a:xfrm>
            <a:off x="6426925" y="470263"/>
            <a:ext cx="5575856" cy="5603965"/>
          </a:xfrm>
          <a:prstGeom prst="rect">
            <a:avLst/>
          </a:prstGeom>
        </p:spPr>
      </p:pic>
      <p:sp>
        <p:nvSpPr>
          <p:cNvPr id="13" name="TextBox 12"/>
          <p:cNvSpPr txBox="1"/>
          <p:nvPr/>
        </p:nvSpPr>
        <p:spPr>
          <a:xfrm rot="20268657">
            <a:off x="3542272" y="3336347"/>
            <a:ext cx="1691560" cy="369332"/>
          </a:xfrm>
          <a:prstGeom prst="rect">
            <a:avLst/>
          </a:prstGeom>
          <a:noFill/>
        </p:spPr>
        <p:txBody>
          <a:bodyPr wrap="square" rtlCol="0">
            <a:spAutoFit/>
          </a:bodyPr>
          <a:lstStyle/>
          <a:p>
            <a:r>
              <a:rPr lang="en-US" b="1" dirty="0"/>
              <a:t>NO CHANGE</a:t>
            </a:r>
          </a:p>
        </p:txBody>
      </p:sp>
      <p:sp>
        <p:nvSpPr>
          <p:cNvPr id="14" name="TextBox 13"/>
          <p:cNvSpPr txBox="1"/>
          <p:nvPr/>
        </p:nvSpPr>
        <p:spPr>
          <a:xfrm rot="19871586">
            <a:off x="9342201" y="3198615"/>
            <a:ext cx="1691560" cy="369332"/>
          </a:xfrm>
          <a:prstGeom prst="rect">
            <a:avLst/>
          </a:prstGeom>
          <a:noFill/>
        </p:spPr>
        <p:txBody>
          <a:bodyPr wrap="square" rtlCol="0">
            <a:spAutoFit/>
          </a:bodyPr>
          <a:lstStyle/>
          <a:p>
            <a:r>
              <a:rPr lang="en-US" b="1" dirty="0"/>
              <a:t>NO CHANGE</a:t>
            </a:r>
          </a:p>
        </p:txBody>
      </p:sp>
      <p:sp>
        <p:nvSpPr>
          <p:cNvPr id="15" name="TextBox 14"/>
          <p:cNvSpPr txBox="1"/>
          <p:nvPr/>
        </p:nvSpPr>
        <p:spPr>
          <a:xfrm>
            <a:off x="2259964" y="4898571"/>
            <a:ext cx="2550404" cy="646331"/>
          </a:xfrm>
          <a:prstGeom prst="rect">
            <a:avLst/>
          </a:prstGeom>
          <a:noFill/>
        </p:spPr>
        <p:txBody>
          <a:bodyPr wrap="square" rtlCol="0">
            <a:spAutoFit/>
          </a:bodyPr>
          <a:lstStyle/>
          <a:p>
            <a:pPr algn="ctr"/>
            <a:r>
              <a:rPr lang="en-US" b="1" dirty="0"/>
              <a:t>ETHNIC STUDIES: </a:t>
            </a:r>
          </a:p>
          <a:p>
            <a:pPr algn="ctr"/>
            <a:r>
              <a:rPr lang="en-US" b="1" dirty="0" err="1"/>
              <a:t>Soc</a:t>
            </a:r>
            <a:r>
              <a:rPr lang="en-US" b="1" dirty="0"/>
              <a:t> 30 ideal</a:t>
            </a:r>
          </a:p>
        </p:txBody>
      </p:sp>
      <p:sp>
        <p:nvSpPr>
          <p:cNvPr id="16" name="TextBox 15"/>
          <p:cNvSpPr txBox="1"/>
          <p:nvPr/>
        </p:nvSpPr>
        <p:spPr>
          <a:xfrm>
            <a:off x="8796005" y="4387514"/>
            <a:ext cx="2550404" cy="1200329"/>
          </a:xfrm>
          <a:prstGeom prst="rect">
            <a:avLst/>
          </a:prstGeom>
          <a:noFill/>
        </p:spPr>
        <p:txBody>
          <a:bodyPr wrap="square" rtlCol="0">
            <a:spAutoFit/>
          </a:bodyPr>
          <a:lstStyle/>
          <a:p>
            <a:pPr algn="ctr"/>
            <a:r>
              <a:rPr lang="en-US" b="1" dirty="0"/>
              <a:t>Took away </a:t>
            </a:r>
          </a:p>
          <a:p>
            <a:pPr algn="ctr"/>
            <a:r>
              <a:rPr lang="en-US" b="1" dirty="0" err="1"/>
              <a:t>Soc</a:t>
            </a:r>
            <a:r>
              <a:rPr lang="en-US" b="1" dirty="0"/>
              <a:t> 2 &amp; 10.</a:t>
            </a:r>
          </a:p>
          <a:p>
            <a:pPr algn="ctr"/>
            <a:r>
              <a:rPr lang="en-US" b="1" dirty="0"/>
              <a:t>Potential Sub while phase out</a:t>
            </a:r>
          </a:p>
        </p:txBody>
      </p:sp>
      <p:sp>
        <p:nvSpPr>
          <p:cNvPr id="17" name="TextBox 16"/>
          <p:cNvSpPr txBox="1"/>
          <p:nvPr/>
        </p:nvSpPr>
        <p:spPr>
          <a:xfrm rot="19871586">
            <a:off x="9319017" y="1281572"/>
            <a:ext cx="2066260" cy="369332"/>
          </a:xfrm>
          <a:prstGeom prst="rect">
            <a:avLst/>
          </a:prstGeom>
          <a:noFill/>
        </p:spPr>
        <p:txBody>
          <a:bodyPr wrap="square" rtlCol="0">
            <a:spAutoFit/>
          </a:bodyPr>
          <a:lstStyle/>
          <a:p>
            <a:r>
              <a:rPr lang="en-US" b="1" dirty="0"/>
              <a:t>Added </a:t>
            </a:r>
            <a:r>
              <a:rPr lang="en-US" b="1" dirty="0" err="1"/>
              <a:t>Comm</a:t>
            </a:r>
            <a:r>
              <a:rPr lang="en-US" b="1" dirty="0"/>
              <a:t> 7</a:t>
            </a:r>
          </a:p>
        </p:txBody>
      </p:sp>
      <p:sp>
        <p:nvSpPr>
          <p:cNvPr id="18" name="TextBox 17"/>
          <p:cNvSpPr txBox="1"/>
          <p:nvPr/>
        </p:nvSpPr>
        <p:spPr>
          <a:xfrm>
            <a:off x="2074106" y="6074228"/>
            <a:ext cx="2736262" cy="461665"/>
          </a:xfrm>
          <a:prstGeom prst="rect">
            <a:avLst/>
          </a:prstGeom>
          <a:noFill/>
        </p:spPr>
        <p:txBody>
          <a:bodyPr wrap="square" rtlCol="0">
            <a:spAutoFit/>
          </a:bodyPr>
          <a:lstStyle/>
          <a:p>
            <a:r>
              <a:rPr lang="en-US" sz="2400" b="1" dirty="0"/>
              <a:t>Newest Version</a:t>
            </a:r>
          </a:p>
        </p:txBody>
      </p:sp>
      <p:sp>
        <p:nvSpPr>
          <p:cNvPr id="19" name="TextBox 18"/>
          <p:cNvSpPr txBox="1"/>
          <p:nvPr/>
        </p:nvSpPr>
        <p:spPr>
          <a:xfrm>
            <a:off x="8290293" y="6022716"/>
            <a:ext cx="2135182" cy="461665"/>
          </a:xfrm>
          <a:prstGeom prst="rect">
            <a:avLst/>
          </a:prstGeom>
          <a:noFill/>
        </p:spPr>
        <p:txBody>
          <a:bodyPr wrap="square" rtlCol="0">
            <a:spAutoFit/>
          </a:bodyPr>
          <a:lstStyle/>
          <a:p>
            <a:r>
              <a:rPr lang="en-US" sz="2400" b="1" dirty="0"/>
              <a:t>Old Version</a:t>
            </a:r>
          </a:p>
        </p:txBody>
      </p:sp>
      <p:sp>
        <p:nvSpPr>
          <p:cNvPr id="20" name="TextBox 19"/>
          <p:cNvSpPr txBox="1"/>
          <p:nvPr/>
        </p:nvSpPr>
        <p:spPr>
          <a:xfrm rot="19871586">
            <a:off x="3102829" y="1442767"/>
            <a:ext cx="2066260" cy="369332"/>
          </a:xfrm>
          <a:prstGeom prst="rect">
            <a:avLst/>
          </a:prstGeom>
          <a:noFill/>
        </p:spPr>
        <p:txBody>
          <a:bodyPr wrap="square" rtlCol="0">
            <a:spAutoFit/>
          </a:bodyPr>
          <a:lstStyle/>
          <a:p>
            <a:r>
              <a:rPr lang="en-US" b="1" dirty="0"/>
              <a:t>Added </a:t>
            </a:r>
            <a:r>
              <a:rPr lang="en-US" b="1" dirty="0" err="1"/>
              <a:t>Comm</a:t>
            </a:r>
            <a:r>
              <a:rPr lang="en-US" b="1" dirty="0"/>
              <a:t> 7</a:t>
            </a:r>
          </a:p>
        </p:txBody>
      </p:sp>
    </p:spTree>
    <p:extLst>
      <p:ext uri="{BB962C8B-B14F-4D97-AF65-F5344CB8AC3E}">
        <p14:creationId xmlns:p14="http://schemas.microsoft.com/office/powerpoint/2010/main" val="3011561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22554"/>
            <a:ext cx="10058400" cy="1371600"/>
          </a:xfrm>
        </p:spPr>
        <p:txBody>
          <a:bodyPr/>
          <a:lstStyle/>
          <a:p>
            <a:pPr algn="ctr"/>
            <a:r>
              <a:rPr lang="en-US" dirty="0"/>
              <a:t>Dental Hygiene Program Stats </a:t>
            </a:r>
          </a:p>
        </p:txBody>
      </p:sp>
      <p:sp>
        <p:nvSpPr>
          <p:cNvPr id="5" name="Text Placeholder 4"/>
          <p:cNvSpPr>
            <a:spLocks noGrp="1"/>
          </p:cNvSpPr>
          <p:nvPr>
            <p:ph type="body" sz="quarter" idx="3"/>
          </p:nvPr>
        </p:nvSpPr>
        <p:spPr>
          <a:xfrm>
            <a:off x="6370320" y="1694154"/>
            <a:ext cx="4754880" cy="640080"/>
          </a:xfrm>
        </p:spPr>
        <p:txBody>
          <a:bodyPr/>
          <a:lstStyle/>
          <a:p>
            <a:r>
              <a:rPr lang="en-US" dirty="0"/>
              <a:t>2021</a:t>
            </a:r>
          </a:p>
        </p:txBody>
      </p:sp>
      <p:sp>
        <p:nvSpPr>
          <p:cNvPr id="6" name="Content Placeholder 5"/>
          <p:cNvSpPr>
            <a:spLocks noGrp="1"/>
          </p:cNvSpPr>
          <p:nvPr>
            <p:ph sz="quarter" idx="4"/>
          </p:nvPr>
        </p:nvSpPr>
        <p:spPr>
          <a:xfrm>
            <a:off x="6373367" y="2429691"/>
            <a:ext cx="5291763" cy="3801292"/>
          </a:xfrm>
        </p:spPr>
        <p:txBody>
          <a:bodyPr>
            <a:normAutofit lnSpcReduction="10000"/>
          </a:bodyPr>
          <a:lstStyle/>
          <a:p>
            <a:r>
              <a:rPr lang="en-US" dirty="0"/>
              <a:t>98 applicants and accepted 24 out of the 98</a:t>
            </a:r>
          </a:p>
          <a:p>
            <a:r>
              <a:rPr lang="en-US" dirty="0"/>
              <a:t>3 males &amp; 21 females 1 student is in the 35-39 year range and the rest are between 23-29 yrs old</a:t>
            </a:r>
          </a:p>
          <a:p>
            <a:r>
              <a:rPr lang="en-US" dirty="0"/>
              <a:t>17/24 came in already having an AA/AS degree</a:t>
            </a:r>
          </a:p>
          <a:p>
            <a:r>
              <a:rPr lang="en-US" dirty="0"/>
              <a:t>Half of the class from Sonoma County</a:t>
            </a:r>
          </a:p>
          <a:p>
            <a:r>
              <a:rPr lang="en-US" dirty="0"/>
              <a:t>9/24 planning to stay in Sonoma County</a:t>
            </a:r>
          </a:p>
          <a:p>
            <a:r>
              <a:rPr lang="en-US" dirty="0"/>
              <a:t>San Mateo—quite a few are commuting every day</a:t>
            </a:r>
          </a:p>
          <a:p>
            <a:r>
              <a:rPr lang="en-US" dirty="0"/>
              <a:t>Out of the 24, 11 are registered DA’s</a:t>
            </a:r>
          </a:p>
          <a:p>
            <a:endParaRPr lang="en-US" dirty="0"/>
          </a:p>
        </p:txBody>
      </p:sp>
      <p:sp>
        <p:nvSpPr>
          <p:cNvPr id="7" name="Content Placeholder 6"/>
          <p:cNvSpPr>
            <a:spLocks noGrp="1"/>
          </p:cNvSpPr>
          <p:nvPr>
            <p:ph sz="half" idx="2"/>
          </p:nvPr>
        </p:nvSpPr>
        <p:spPr>
          <a:xfrm>
            <a:off x="1069848" y="2429691"/>
            <a:ext cx="4754880" cy="3801292"/>
          </a:xfrm>
        </p:spPr>
        <p:txBody>
          <a:bodyPr>
            <a:normAutofit lnSpcReduction="10000"/>
          </a:bodyPr>
          <a:lstStyle/>
          <a:p>
            <a:r>
              <a:rPr lang="en-US" dirty="0"/>
              <a:t>111 total DH applicants, 31 did not qualify so 79 went to lottery.</a:t>
            </a:r>
          </a:p>
          <a:p>
            <a:r>
              <a:rPr lang="en-US" dirty="0"/>
              <a:t>5 males &amp; 19 females 1 student 40+, 2 students 35-39, the rest are between 23-29 years old</a:t>
            </a:r>
          </a:p>
          <a:p>
            <a:r>
              <a:rPr lang="en-US" dirty="0"/>
              <a:t>15/24 already had AA/AS degree</a:t>
            </a:r>
          </a:p>
          <a:p>
            <a:r>
              <a:rPr lang="en-US" dirty="0"/>
              <a:t>11 from Sonoma County; 3 </a:t>
            </a:r>
            <a:r>
              <a:rPr lang="en-US" dirty="0" err="1"/>
              <a:t>Mendo</a:t>
            </a:r>
            <a:r>
              <a:rPr lang="en-US" dirty="0"/>
              <a:t>, 3 Marin, rest are spread out.  All intend to go back to their original County after graduation.</a:t>
            </a:r>
          </a:p>
          <a:p>
            <a:r>
              <a:rPr lang="en-US" dirty="0"/>
              <a:t>Half already work in a Dental Office or have experience</a:t>
            </a:r>
          </a:p>
          <a:p>
            <a:endParaRPr lang="en-US" dirty="0"/>
          </a:p>
        </p:txBody>
      </p:sp>
      <p:sp>
        <p:nvSpPr>
          <p:cNvPr id="8" name="Text Placeholder 7"/>
          <p:cNvSpPr>
            <a:spLocks noGrp="1"/>
          </p:cNvSpPr>
          <p:nvPr>
            <p:ph type="body" idx="1"/>
          </p:nvPr>
        </p:nvSpPr>
        <p:spPr>
          <a:xfrm>
            <a:off x="1069848" y="1789611"/>
            <a:ext cx="4754880" cy="640080"/>
          </a:xfrm>
        </p:spPr>
        <p:txBody>
          <a:bodyPr/>
          <a:lstStyle/>
          <a:p>
            <a:r>
              <a:rPr lang="en-US" dirty="0"/>
              <a:t>2022</a:t>
            </a:r>
          </a:p>
        </p:txBody>
      </p:sp>
    </p:spTree>
    <p:extLst>
      <p:ext uri="{BB962C8B-B14F-4D97-AF65-F5344CB8AC3E}">
        <p14:creationId xmlns:p14="http://schemas.microsoft.com/office/powerpoint/2010/main" val="1130600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Binder</a:t>
            </a:r>
          </a:p>
        </p:txBody>
      </p:sp>
      <p:sp>
        <p:nvSpPr>
          <p:cNvPr id="3" name="Content Placeholder 2"/>
          <p:cNvSpPr>
            <a:spLocks noGrp="1"/>
          </p:cNvSpPr>
          <p:nvPr>
            <p:ph idx="1"/>
          </p:nvPr>
        </p:nvSpPr>
        <p:spPr/>
        <p:txBody>
          <a:bodyPr/>
          <a:lstStyle/>
          <a:p>
            <a:r>
              <a:rPr lang="en-US" dirty="0"/>
              <a:t>Flow Chart Updated and once we have AP info I will update again</a:t>
            </a:r>
          </a:p>
          <a:p>
            <a:r>
              <a:rPr lang="en-US" dirty="0"/>
              <a:t>Will add all blanket approvals</a:t>
            </a:r>
          </a:p>
          <a:p>
            <a:endParaRPr lang="en-US" dirty="0"/>
          </a:p>
        </p:txBody>
      </p:sp>
      <p:pic>
        <p:nvPicPr>
          <p:cNvPr id="4" name="Picture 3"/>
          <p:cNvPicPr>
            <a:picLocks noChangeAspect="1"/>
          </p:cNvPicPr>
          <p:nvPr/>
        </p:nvPicPr>
        <p:blipFill>
          <a:blip r:embed="rId2"/>
          <a:stretch>
            <a:fillRect/>
          </a:stretch>
        </p:blipFill>
        <p:spPr>
          <a:xfrm>
            <a:off x="1280885" y="2888660"/>
            <a:ext cx="9630229" cy="3510594"/>
          </a:xfrm>
          <a:prstGeom prst="rect">
            <a:avLst/>
          </a:prstGeom>
        </p:spPr>
      </p:pic>
    </p:spTree>
    <p:extLst>
      <p:ext uri="{BB962C8B-B14F-4D97-AF65-F5344CB8AC3E}">
        <p14:creationId xmlns:p14="http://schemas.microsoft.com/office/powerpoint/2010/main" val="38102468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1066800" y="1845424"/>
            <a:ext cx="10058400" cy="4330931"/>
          </a:xfrm>
        </p:spPr>
        <p:txBody>
          <a:bodyPr>
            <a:normAutofit fontScale="92500" lnSpcReduction="10000"/>
          </a:bodyPr>
          <a:lstStyle/>
          <a:p>
            <a:r>
              <a:rPr lang="en-US" dirty="0"/>
              <a:t>To qualify there are two different GPAs (2.7 Science and 2.5 Non-Science)</a:t>
            </a:r>
          </a:p>
          <a:p>
            <a:r>
              <a:rPr lang="en-US" dirty="0"/>
              <a:t>Articulation agreements are updated and ideal to use</a:t>
            </a:r>
          </a:p>
          <a:p>
            <a:r>
              <a:rPr lang="en-US" dirty="0"/>
              <a:t>Blanket Approvals are in the binder</a:t>
            </a:r>
          </a:p>
          <a:p>
            <a:r>
              <a:rPr lang="en-US" dirty="0"/>
              <a:t>Math 155 is ok—no sub needed</a:t>
            </a:r>
          </a:p>
          <a:p>
            <a:r>
              <a:rPr lang="en-US" dirty="0"/>
              <a:t>Refer students to the website for information on Vaccinations and Clinical Info.</a:t>
            </a:r>
          </a:p>
          <a:p>
            <a:r>
              <a:rPr lang="en-US" dirty="0"/>
              <a:t>The application is not considered complete without the pre-requisite worksheet but it’s built into the app this year.  I had a student email me and say he completely forgot to put it in his envelope last year and they would not accept it past the deadline.</a:t>
            </a:r>
          </a:p>
          <a:p>
            <a:r>
              <a:rPr lang="en-US" dirty="0"/>
              <a:t>You can save and resume new app for 30 days</a:t>
            </a:r>
          </a:p>
          <a:p>
            <a:r>
              <a:rPr lang="en-US" dirty="0"/>
              <a:t>Official transcripts ONLY go to A&amp;R now.  Deadline is past the app deadline (Feb 6 2023 for transcripts and Jan 31 2023 for app)</a:t>
            </a:r>
          </a:p>
          <a:p>
            <a:r>
              <a:rPr lang="en-US" dirty="0"/>
              <a:t>No </a:t>
            </a:r>
            <a:r>
              <a:rPr lang="en-US" dirty="0" err="1"/>
              <a:t>recency</a:t>
            </a:r>
            <a:r>
              <a:rPr lang="en-US" dirty="0"/>
              <a:t> requirements on Sciences</a:t>
            </a:r>
          </a:p>
          <a:p>
            <a:r>
              <a:rPr lang="en-US" dirty="0"/>
              <a:t>All pre-</a:t>
            </a:r>
            <a:r>
              <a:rPr lang="en-US" dirty="0" err="1"/>
              <a:t>reqs</a:t>
            </a:r>
            <a:r>
              <a:rPr lang="en-US" dirty="0"/>
              <a:t> have to be completed with a grade on the unofficial transcript to submit app</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4125590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Dental Assisting</a:t>
            </a:r>
          </a:p>
        </p:txBody>
      </p:sp>
    </p:spTree>
    <p:extLst>
      <p:ext uri="{BB962C8B-B14F-4D97-AF65-F5344CB8AC3E}">
        <p14:creationId xmlns:p14="http://schemas.microsoft.com/office/powerpoint/2010/main" val="340404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Dental Assisting</a:t>
            </a:r>
          </a:p>
        </p:txBody>
      </p:sp>
      <p:sp>
        <p:nvSpPr>
          <p:cNvPr id="3" name="Content Placeholder 2"/>
          <p:cNvSpPr>
            <a:spLocks noGrp="1"/>
          </p:cNvSpPr>
          <p:nvPr>
            <p:ph idx="1"/>
          </p:nvPr>
        </p:nvSpPr>
        <p:spPr>
          <a:xfrm>
            <a:off x="1066800" y="1686559"/>
            <a:ext cx="10058400" cy="4627156"/>
          </a:xfrm>
        </p:spPr>
        <p:txBody>
          <a:bodyPr>
            <a:normAutofit fontScale="92500" lnSpcReduction="10000"/>
          </a:bodyPr>
          <a:lstStyle/>
          <a:p>
            <a:r>
              <a:rPr lang="en-US" dirty="0">
                <a:hlinkClick r:id="rId2"/>
              </a:rPr>
              <a:t>Certificate ONLY</a:t>
            </a:r>
            <a:endParaRPr lang="en-US" dirty="0"/>
          </a:p>
          <a:p>
            <a:r>
              <a:rPr lang="en-US" dirty="0"/>
              <a:t>Year to Career</a:t>
            </a:r>
          </a:p>
          <a:p>
            <a:pPr lvl="1"/>
            <a:r>
              <a:rPr lang="en-US" dirty="0"/>
              <a:t>Two semesters and a summer Clinical Practice</a:t>
            </a:r>
          </a:p>
          <a:p>
            <a:r>
              <a:rPr lang="en-US" dirty="0"/>
              <a:t>No pre-</a:t>
            </a:r>
            <a:r>
              <a:rPr lang="en-US" dirty="0" err="1"/>
              <a:t>reqs</a:t>
            </a:r>
            <a:r>
              <a:rPr lang="en-US" dirty="0"/>
              <a:t>—need high school diploma or GED</a:t>
            </a:r>
          </a:p>
          <a:p>
            <a:r>
              <a:rPr lang="en-US" dirty="0"/>
              <a:t>If they want to prepare, they can take CS 5 (Computer Literacy) and HLC 160 (Medical Terminology) prior to entering the program.  Also good to recommend CSKLS 334 and </a:t>
            </a:r>
            <a:r>
              <a:rPr lang="en-US" dirty="0" err="1"/>
              <a:t>Coun</a:t>
            </a:r>
            <a:r>
              <a:rPr lang="en-US" dirty="0"/>
              <a:t> 60.</a:t>
            </a:r>
          </a:p>
          <a:p>
            <a:r>
              <a:rPr lang="en-US" dirty="0"/>
              <a:t>Students must provide documentation of a recent health examination, immunization records, and copy of a current CPR card, including adult, child and infant. (American Heart Association or Red Cross)</a:t>
            </a:r>
          </a:p>
          <a:p>
            <a:r>
              <a:rPr lang="en-US" dirty="0"/>
              <a:t>Have to be in good standing to apply—Website does say this https://dentalprograms.santarosa.edu/prerequisites-dental-assisting-program</a:t>
            </a:r>
          </a:p>
          <a:p>
            <a:r>
              <a:rPr lang="en-US" dirty="0"/>
              <a:t>3 classes that are core DA and DH classes taken in combined DA/DH courses (DE55A, DE55B and DE51). These courses will be transferred to the DH course load if there is within 5-year recency. This reduces the course load of the DH program in the first 2 semesters and along with the DA education is an advantage to enrolled DH students.</a:t>
            </a:r>
          </a:p>
          <a:p>
            <a:endParaRPr lang="en-US" dirty="0"/>
          </a:p>
          <a:p>
            <a:endParaRPr lang="en-US" dirty="0"/>
          </a:p>
          <a:p>
            <a:pPr marL="274320" lvl="1" indent="0">
              <a:buNone/>
            </a:pPr>
            <a:endParaRPr lang="en-US" dirty="0"/>
          </a:p>
        </p:txBody>
      </p:sp>
    </p:spTree>
    <p:extLst>
      <p:ext uri="{BB962C8B-B14F-4D97-AF65-F5344CB8AC3E}">
        <p14:creationId xmlns:p14="http://schemas.microsoft.com/office/powerpoint/2010/main" val="275225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Dental Assisting</a:t>
            </a:r>
          </a:p>
        </p:txBody>
      </p:sp>
      <p:sp>
        <p:nvSpPr>
          <p:cNvPr id="3" name="Content Placeholder 2"/>
          <p:cNvSpPr>
            <a:spLocks noGrp="1"/>
          </p:cNvSpPr>
          <p:nvPr>
            <p:ph idx="1"/>
          </p:nvPr>
        </p:nvSpPr>
        <p:spPr>
          <a:xfrm>
            <a:off x="1066800" y="2103120"/>
            <a:ext cx="10058400" cy="4210594"/>
          </a:xfrm>
        </p:spPr>
        <p:txBody>
          <a:bodyPr>
            <a:normAutofit/>
          </a:bodyPr>
          <a:lstStyle/>
          <a:p>
            <a:r>
              <a:rPr lang="en-US" dirty="0"/>
              <a:t> Students who have a high school diploma  from a school outside the United States must contact Admissions and Records for further information.</a:t>
            </a:r>
          </a:p>
          <a:p>
            <a:r>
              <a:rPr lang="en-US" dirty="0"/>
              <a:t>Students with foreign degrees can work with Jennifer Poovey to determine eligibility</a:t>
            </a:r>
          </a:p>
          <a:p>
            <a:r>
              <a:rPr lang="en-US" dirty="0"/>
              <a:t> Complete the application, no transcripts required unless asked for by Admissions and Records.</a:t>
            </a:r>
          </a:p>
          <a:p>
            <a:r>
              <a:rPr lang="en-US" b="1" dirty="0"/>
              <a:t>Application period: January 9</a:t>
            </a:r>
            <a:r>
              <a:rPr lang="en-US" b="1" baseline="30000" dirty="0"/>
              <a:t>th</a:t>
            </a:r>
            <a:r>
              <a:rPr lang="en-US" b="1" dirty="0"/>
              <a:t> 2023 through March 3</a:t>
            </a:r>
            <a:r>
              <a:rPr lang="en-US" b="1" baseline="30000" dirty="0"/>
              <a:t>rd</a:t>
            </a:r>
            <a:r>
              <a:rPr lang="en-US" b="1" dirty="0"/>
              <a:t> 2023 (app online only)</a:t>
            </a:r>
          </a:p>
          <a:p>
            <a:r>
              <a:rPr lang="en-US" dirty="0"/>
              <a:t>Students are notified of acceptance approx. 6 weeks after app deadline</a:t>
            </a:r>
          </a:p>
          <a:p>
            <a:r>
              <a:rPr lang="en-US" dirty="0"/>
              <a:t>Assist alongside the Dentist</a:t>
            </a:r>
          </a:p>
          <a:p>
            <a:r>
              <a:rPr lang="en-US" dirty="0"/>
              <a:t>24 students admitted, fall-start only</a:t>
            </a:r>
          </a:p>
          <a:p>
            <a:r>
              <a:rPr lang="en-US" dirty="0"/>
              <a:t>Full-time program:  8 AM to 5 PM, four days a week. There may be times when a class will be held before 8 AM or later than 5 PM.  Approximately 7 hours of outside study each week is required.</a:t>
            </a:r>
          </a:p>
          <a:p>
            <a:endParaRPr lang="en-US" dirty="0"/>
          </a:p>
        </p:txBody>
      </p:sp>
    </p:spTree>
    <p:extLst>
      <p:ext uri="{BB962C8B-B14F-4D97-AF65-F5344CB8AC3E}">
        <p14:creationId xmlns:p14="http://schemas.microsoft.com/office/powerpoint/2010/main" val="163674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Dental Assisting</a:t>
            </a:r>
          </a:p>
        </p:txBody>
      </p:sp>
      <p:sp>
        <p:nvSpPr>
          <p:cNvPr id="3" name="Content Placeholder 2"/>
          <p:cNvSpPr>
            <a:spLocks noGrp="1"/>
          </p:cNvSpPr>
          <p:nvPr>
            <p:ph idx="1"/>
          </p:nvPr>
        </p:nvSpPr>
        <p:spPr>
          <a:xfrm>
            <a:off x="1066800" y="1815737"/>
            <a:ext cx="10058400" cy="4219303"/>
          </a:xfrm>
        </p:spPr>
        <p:txBody>
          <a:bodyPr>
            <a:normAutofit/>
          </a:bodyPr>
          <a:lstStyle/>
          <a:p>
            <a:r>
              <a:rPr lang="en-US" dirty="0"/>
              <a:t> SRJC Dental Assisting Graduates achieve: 100% employment in their field, have an 161% increase in earnings, and 73% attain the regional living wage.  Start approx. $25/hr.</a:t>
            </a:r>
          </a:p>
          <a:p>
            <a:r>
              <a:rPr lang="en-US" dirty="0"/>
              <a:t>Job Board available</a:t>
            </a:r>
          </a:p>
          <a:p>
            <a:r>
              <a:rPr lang="en-US" dirty="0"/>
              <a:t>Specific Scholarships available</a:t>
            </a:r>
          </a:p>
          <a:p>
            <a:r>
              <a:rPr lang="en-US" dirty="0"/>
              <a:t>Jennifer Poovey, Director, Dental Assisting Programs</a:t>
            </a:r>
            <a:br>
              <a:rPr lang="en-US" dirty="0"/>
            </a:br>
            <a:r>
              <a:rPr lang="en-US" dirty="0"/>
              <a:t>Phone: (707) 535-3788</a:t>
            </a:r>
            <a:br>
              <a:rPr lang="en-US" dirty="0"/>
            </a:br>
            <a:r>
              <a:rPr lang="en-US" dirty="0"/>
              <a:t>E-mail: jpoovey@santarosa.edu</a:t>
            </a:r>
          </a:p>
          <a:p>
            <a:r>
              <a:rPr lang="en-US" dirty="0"/>
              <a:t>Jennifer shared: </a:t>
            </a:r>
            <a:r>
              <a:rPr lang="en-US" i="1" dirty="0"/>
              <a:t>“Please share that there continues to be a shortage of RDAs! Also share that students must apply to the college and apply to the program. Visiting our website is very informational for colleagues and for students interested in dental assisting and of course dental hygiene too!”</a:t>
            </a:r>
          </a:p>
          <a:p>
            <a:endParaRPr lang="en-US" dirty="0"/>
          </a:p>
        </p:txBody>
      </p:sp>
    </p:spTree>
    <p:extLst>
      <p:ext uri="{BB962C8B-B14F-4D97-AF65-F5344CB8AC3E}">
        <p14:creationId xmlns:p14="http://schemas.microsoft.com/office/powerpoint/2010/main" val="421181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Cost</a:t>
            </a:r>
          </a:p>
        </p:txBody>
      </p:sp>
      <p:pic>
        <p:nvPicPr>
          <p:cNvPr id="4" name="Content Placeholder 3"/>
          <p:cNvPicPr>
            <a:picLocks noGrp="1" noChangeAspect="1"/>
          </p:cNvPicPr>
          <p:nvPr>
            <p:ph idx="1"/>
          </p:nvPr>
        </p:nvPicPr>
        <p:blipFill>
          <a:blip r:embed="rId2"/>
          <a:stretch>
            <a:fillRect/>
          </a:stretch>
        </p:blipFill>
        <p:spPr>
          <a:xfrm>
            <a:off x="1382223" y="2353829"/>
            <a:ext cx="8959341" cy="3226937"/>
          </a:xfrm>
          <a:prstGeom prst="rect">
            <a:avLst/>
          </a:prstGeom>
        </p:spPr>
      </p:pic>
    </p:spTree>
    <p:extLst>
      <p:ext uri="{BB962C8B-B14F-4D97-AF65-F5344CB8AC3E}">
        <p14:creationId xmlns:p14="http://schemas.microsoft.com/office/powerpoint/2010/main" val="1809355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22554"/>
            <a:ext cx="10058400" cy="1371600"/>
          </a:xfrm>
        </p:spPr>
        <p:txBody>
          <a:bodyPr/>
          <a:lstStyle/>
          <a:p>
            <a:pPr algn="ctr"/>
            <a:r>
              <a:rPr lang="en-US" dirty="0"/>
              <a:t>DA 2022 Program Stats </a:t>
            </a:r>
          </a:p>
        </p:txBody>
      </p:sp>
      <p:sp>
        <p:nvSpPr>
          <p:cNvPr id="4" name="Content Placeholder 3"/>
          <p:cNvSpPr>
            <a:spLocks noGrp="1"/>
          </p:cNvSpPr>
          <p:nvPr>
            <p:ph sz="half" idx="2"/>
          </p:nvPr>
        </p:nvSpPr>
        <p:spPr>
          <a:xfrm>
            <a:off x="464457" y="1694154"/>
            <a:ext cx="10856685" cy="3200400"/>
          </a:xfrm>
        </p:spPr>
        <p:txBody>
          <a:bodyPr/>
          <a:lstStyle/>
          <a:p>
            <a:r>
              <a:rPr lang="en-US" dirty="0"/>
              <a:t>44 applicants (12 more than 2021)</a:t>
            </a:r>
          </a:p>
          <a:p>
            <a:r>
              <a:rPr lang="en-US" dirty="0"/>
              <a:t>24 accepted but due to some drops and changes only 15 are left</a:t>
            </a:r>
          </a:p>
          <a:p>
            <a:r>
              <a:rPr lang="en-US" dirty="0"/>
              <a:t>14 females and 1 male</a:t>
            </a:r>
          </a:p>
          <a:p>
            <a:r>
              <a:rPr lang="en-US" dirty="0"/>
              <a:t>Approx. 60% are Spanish Speaking (increase of 10%)</a:t>
            </a:r>
          </a:p>
          <a:p>
            <a:r>
              <a:rPr lang="en-US" dirty="0"/>
              <a:t>14/15 are from Sonoma County</a:t>
            </a:r>
          </a:p>
          <a:p>
            <a:endParaRPr lang="en-US" dirty="0"/>
          </a:p>
          <a:p>
            <a:endParaRPr lang="en-US" dirty="0"/>
          </a:p>
        </p:txBody>
      </p:sp>
      <p:pic>
        <p:nvPicPr>
          <p:cNvPr id="10" name="Picture 9"/>
          <p:cNvPicPr>
            <a:picLocks noChangeAspect="1"/>
          </p:cNvPicPr>
          <p:nvPr/>
        </p:nvPicPr>
        <p:blipFill>
          <a:blip r:embed="rId2"/>
          <a:stretch>
            <a:fillRect/>
          </a:stretch>
        </p:blipFill>
        <p:spPr>
          <a:xfrm>
            <a:off x="4040082" y="3716180"/>
            <a:ext cx="2404261" cy="2549974"/>
          </a:xfrm>
          <a:prstGeom prst="rect">
            <a:avLst/>
          </a:prstGeom>
        </p:spPr>
      </p:pic>
      <p:pic>
        <p:nvPicPr>
          <p:cNvPr id="11" name="Picture 10"/>
          <p:cNvPicPr>
            <a:picLocks noChangeAspect="1"/>
          </p:cNvPicPr>
          <p:nvPr/>
        </p:nvPicPr>
        <p:blipFill>
          <a:blip r:embed="rId3"/>
          <a:stretch>
            <a:fillRect/>
          </a:stretch>
        </p:blipFill>
        <p:spPr>
          <a:xfrm>
            <a:off x="716416" y="3921303"/>
            <a:ext cx="2271211" cy="1724754"/>
          </a:xfrm>
          <a:prstGeom prst="rect">
            <a:avLst/>
          </a:prstGeom>
        </p:spPr>
      </p:pic>
      <p:pic>
        <p:nvPicPr>
          <p:cNvPr id="12" name="Picture 11"/>
          <p:cNvPicPr>
            <a:picLocks noChangeAspect="1"/>
          </p:cNvPicPr>
          <p:nvPr/>
        </p:nvPicPr>
        <p:blipFill>
          <a:blip r:embed="rId4"/>
          <a:stretch>
            <a:fillRect/>
          </a:stretch>
        </p:blipFill>
        <p:spPr>
          <a:xfrm>
            <a:off x="6993382" y="3921303"/>
            <a:ext cx="4327760" cy="1888477"/>
          </a:xfrm>
          <a:prstGeom prst="rect">
            <a:avLst/>
          </a:prstGeom>
        </p:spPr>
      </p:pic>
    </p:spTree>
    <p:extLst>
      <p:ext uri="{BB962C8B-B14F-4D97-AF65-F5344CB8AC3E}">
        <p14:creationId xmlns:p14="http://schemas.microsoft.com/office/powerpoint/2010/main" val="3127341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11929</TotalTime>
  <Words>1375</Words>
  <Application>Microsoft Office PowerPoint</Application>
  <PresentationFormat>Widescreen</PresentationFormat>
  <Paragraphs>152</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Century Gothic</vt:lpstr>
      <vt:lpstr>Garamond</vt:lpstr>
      <vt:lpstr>Savon</vt:lpstr>
      <vt:lpstr>Dental Programs</vt:lpstr>
      <vt:lpstr>Program Contacts</vt:lpstr>
      <vt:lpstr>Health Science Program Resources</vt:lpstr>
      <vt:lpstr>Dental Assisting</vt:lpstr>
      <vt:lpstr>Dental Assisting</vt:lpstr>
      <vt:lpstr>Dental Assisting</vt:lpstr>
      <vt:lpstr>Dental Assisting</vt:lpstr>
      <vt:lpstr>Program Cost</vt:lpstr>
      <vt:lpstr>DA 2022 Program Stats </vt:lpstr>
      <vt:lpstr>Dental HYGIENE</vt:lpstr>
      <vt:lpstr>Program Info:</vt:lpstr>
      <vt:lpstr>APP TIMELINE: 10/3/22-1/31/23</vt:lpstr>
      <vt:lpstr>New APP:</vt:lpstr>
      <vt:lpstr>Application Instructions</vt:lpstr>
      <vt:lpstr>PowerPoint Presentation</vt:lpstr>
      <vt:lpstr>Unofficial Transcripts</vt:lpstr>
      <vt:lpstr>PowerPoint Presentation</vt:lpstr>
      <vt:lpstr>After Submission: </vt:lpstr>
      <vt:lpstr>Dental Hygiene Changes</vt:lpstr>
      <vt:lpstr>Reminder for Diversity Requirement:</vt:lpstr>
      <vt:lpstr>Blanket Approvals</vt:lpstr>
      <vt:lpstr>Science Pre-requisites: 2.7 GPA</vt:lpstr>
      <vt:lpstr>PowerPoint Presentation</vt:lpstr>
      <vt:lpstr>Non-Science Pre-Reqs: 2.5 GPA</vt:lpstr>
      <vt:lpstr>PowerPoint Presentation</vt:lpstr>
      <vt:lpstr>Critical Thinking</vt:lpstr>
      <vt:lpstr>Check Articulation Agreements</vt:lpstr>
      <vt:lpstr>Blanket Approvals:</vt:lpstr>
      <vt:lpstr>Check Assist.org</vt:lpstr>
      <vt:lpstr>Check the CSU &amp; IGETC GE</vt:lpstr>
      <vt:lpstr>Course Subs for Critical Thinking</vt:lpstr>
      <vt:lpstr>Ask Patrice!</vt:lpstr>
      <vt:lpstr>PowerPoint Presentation</vt:lpstr>
      <vt:lpstr>Dental Hygiene Program Stats </vt:lpstr>
      <vt:lpstr>Binder</vt:lpstr>
      <vt:lpstr>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Dental hygiene</dc:title>
  <dc:creator>Greene, Amanda</dc:creator>
  <cp:lastModifiedBy>Lohne, Erica</cp:lastModifiedBy>
  <cp:revision>44</cp:revision>
  <dcterms:created xsi:type="dcterms:W3CDTF">2021-03-03T18:05:44Z</dcterms:created>
  <dcterms:modified xsi:type="dcterms:W3CDTF">2022-09-30T15:21:34Z</dcterms:modified>
</cp:coreProperties>
</file>