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58" r:id="rId4"/>
    <p:sldId id="263" r:id="rId5"/>
    <p:sldId id="262" r:id="rId6"/>
    <p:sldId id="266" r:id="rId7"/>
    <p:sldId id="291" r:id="rId8"/>
    <p:sldId id="264" r:id="rId9"/>
    <p:sldId id="265" r:id="rId10"/>
    <p:sldId id="267" r:id="rId11"/>
    <p:sldId id="268" r:id="rId12"/>
    <p:sldId id="292" r:id="rId13"/>
    <p:sldId id="282" r:id="rId14"/>
    <p:sldId id="276" r:id="rId15"/>
    <p:sldId id="293" r:id="rId16"/>
    <p:sldId id="280" r:id="rId17"/>
    <p:sldId id="281" r:id="rId18"/>
    <p:sldId id="269" r:id="rId19"/>
    <p:sldId id="270" r:id="rId20"/>
    <p:sldId id="294" r:id="rId21"/>
    <p:sldId id="296" r:id="rId22"/>
    <p:sldId id="297" r:id="rId23"/>
    <p:sldId id="298" r:id="rId24"/>
    <p:sldId id="299" r:id="rId25"/>
    <p:sldId id="300" r:id="rId26"/>
    <p:sldId id="271" r:id="rId27"/>
    <p:sldId id="278" r:id="rId28"/>
    <p:sldId id="284" r:id="rId29"/>
    <p:sldId id="285" r:id="rId30"/>
    <p:sldId id="288" r:id="rId31"/>
    <p:sldId id="279" r:id="rId32"/>
    <p:sldId id="290" r:id="rId33"/>
    <p:sldId id="260" r:id="rId34"/>
    <p:sldId id="261" r:id="rId35"/>
    <p:sldId id="272" r:id="rId36"/>
    <p:sldId id="286" r:id="rId37"/>
    <p:sldId id="287" r:id="rId38"/>
    <p:sldId id="30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50246637458258"/>
          <c:y val="2.4353056681473098E-2"/>
          <c:w val="0.67619351083060142"/>
          <c:h val="0.940470305889732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1-E90C-413E-844C-3924A8A0757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3-E90C-413E-844C-3924A8A0757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5-E90C-413E-844C-3924A8A075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General Ed/ Admissions Reqs</c:v>
                </c:pt>
                <c:pt idx="1">
                  <c:v>Graduation Reqs/ Electives</c:v>
                </c:pt>
                <c:pt idx="2">
                  <c:v>Major Preparation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3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0C-413E-844C-3924A8A0757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E4208-37FF-E345-96EE-6C1021BCE9F3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A0ACCFB8-C5D0-C249-A1D3-F6110812DD2B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SRJC</a:t>
          </a:r>
        </a:p>
      </dgm:t>
    </dgm:pt>
    <dgm:pt modelId="{971D89CF-14BE-D048-B6D2-B1158B8C3D12}" type="parTrans" cxnId="{03A41E90-B1E2-9046-84C0-9E10ABBA29FB}">
      <dgm:prSet/>
      <dgm:spPr/>
      <dgm:t>
        <a:bodyPr/>
        <a:lstStyle/>
        <a:p>
          <a:endParaRPr lang="en-US"/>
        </a:p>
      </dgm:t>
    </dgm:pt>
    <dgm:pt modelId="{AD822FA6-D6E7-F549-B994-8E56C956D851}" type="sibTrans" cxnId="{03A41E90-B1E2-9046-84C0-9E10ABBA29FB}">
      <dgm:prSet/>
      <dgm:spPr/>
      <dgm:t>
        <a:bodyPr/>
        <a:lstStyle/>
        <a:p>
          <a:endParaRPr lang="en-US"/>
        </a:p>
      </dgm:t>
    </dgm:pt>
    <dgm:pt modelId="{C94BFCAF-FFEB-E246-93F7-C462EE31A3FA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BACHELOR’S DEGREE</a:t>
          </a:r>
        </a:p>
      </dgm:t>
    </dgm:pt>
    <dgm:pt modelId="{0E224ED6-A3EE-A842-993A-B2F5BF33DB36}" type="parTrans" cxnId="{5FB3CABD-3DF8-E942-803F-8B23845C8072}">
      <dgm:prSet/>
      <dgm:spPr/>
      <dgm:t>
        <a:bodyPr/>
        <a:lstStyle/>
        <a:p>
          <a:endParaRPr lang="en-US"/>
        </a:p>
      </dgm:t>
    </dgm:pt>
    <dgm:pt modelId="{34D3004B-542C-BE47-89EF-980E845E52CB}" type="sibTrans" cxnId="{5FB3CABD-3DF8-E942-803F-8B23845C8072}">
      <dgm:prSet/>
      <dgm:spPr/>
      <dgm:t>
        <a:bodyPr/>
        <a:lstStyle/>
        <a:p>
          <a:endParaRPr lang="en-US"/>
        </a:p>
      </dgm:t>
    </dgm:pt>
    <dgm:pt modelId="{AC2B44B3-F92C-3746-9D77-E823C04DF22A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GRADUATE DEGREES</a:t>
          </a:r>
        </a:p>
      </dgm:t>
    </dgm:pt>
    <dgm:pt modelId="{CD74CBE8-E6C2-1D40-9ABD-B54C7557E438}" type="parTrans" cxnId="{2980A167-3EB9-C045-8F0C-A171D7CE8CF4}">
      <dgm:prSet/>
      <dgm:spPr/>
      <dgm:t>
        <a:bodyPr/>
        <a:lstStyle/>
        <a:p>
          <a:endParaRPr lang="en-US"/>
        </a:p>
      </dgm:t>
    </dgm:pt>
    <dgm:pt modelId="{FD5E530D-60C8-6049-8525-82772D7181B3}" type="sibTrans" cxnId="{2980A167-3EB9-C045-8F0C-A171D7CE8CF4}">
      <dgm:prSet/>
      <dgm:spPr/>
      <dgm:t>
        <a:bodyPr/>
        <a:lstStyle/>
        <a:p>
          <a:endParaRPr lang="en-US"/>
        </a:p>
      </dgm:t>
    </dgm:pt>
    <dgm:pt modelId="{8A1F821B-43EA-F04F-9F99-86FE09989C9C}">
      <dgm:prSet/>
      <dgm:spPr/>
      <dgm:t>
        <a:bodyPr/>
        <a:lstStyle/>
        <a:p>
          <a:r>
            <a:rPr lang="en-US" dirty="0"/>
            <a:t>UC</a:t>
          </a:r>
        </a:p>
      </dgm:t>
    </dgm:pt>
    <dgm:pt modelId="{3B72935C-BC44-214D-8BC4-1CBBBD210808}" type="parTrans" cxnId="{43BBCA71-2DE2-084C-892B-1AE806499614}">
      <dgm:prSet/>
      <dgm:spPr/>
      <dgm:t>
        <a:bodyPr/>
        <a:lstStyle/>
        <a:p>
          <a:endParaRPr lang="en-US"/>
        </a:p>
      </dgm:t>
    </dgm:pt>
    <dgm:pt modelId="{539E9459-6C61-0C46-9535-235A6008B5CA}" type="sibTrans" cxnId="{43BBCA71-2DE2-084C-892B-1AE806499614}">
      <dgm:prSet/>
      <dgm:spPr/>
      <dgm:t>
        <a:bodyPr/>
        <a:lstStyle/>
        <a:p>
          <a:endParaRPr lang="en-US"/>
        </a:p>
      </dgm:t>
    </dgm:pt>
    <dgm:pt modelId="{689F52AD-697D-B047-B87A-0CC76CD7023A}">
      <dgm:prSet/>
      <dgm:spPr/>
      <dgm:t>
        <a:bodyPr/>
        <a:lstStyle/>
        <a:p>
          <a:r>
            <a:rPr lang="en-US" dirty="0"/>
            <a:t>CSU</a:t>
          </a:r>
        </a:p>
      </dgm:t>
    </dgm:pt>
    <dgm:pt modelId="{789339B5-5A61-9A4B-AC70-452AF07BD427}" type="parTrans" cxnId="{E2795E00-ED63-8440-B306-0A84BFF06AB6}">
      <dgm:prSet/>
      <dgm:spPr/>
      <dgm:t>
        <a:bodyPr/>
        <a:lstStyle/>
        <a:p>
          <a:endParaRPr lang="en-US"/>
        </a:p>
      </dgm:t>
    </dgm:pt>
    <dgm:pt modelId="{AFC745A1-F591-4646-8CB8-C395C9E7301C}" type="sibTrans" cxnId="{E2795E00-ED63-8440-B306-0A84BFF06AB6}">
      <dgm:prSet/>
      <dgm:spPr/>
      <dgm:t>
        <a:bodyPr/>
        <a:lstStyle/>
        <a:p>
          <a:endParaRPr lang="en-US"/>
        </a:p>
      </dgm:t>
    </dgm:pt>
    <dgm:pt modelId="{6A644474-EAE6-F740-93D9-C072A8F0DA53}">
      <dgm:prSet/>
      <dgm:spPr/>
      <dgm:t>
        <a:bodyPr/>
        <a:lstStyle/>
        <a:p>
          <a:r>
            <a:rPr lang="en-US" dirty="0"/>
            <a:t>PRIVATE SCHOOL (CA)</a:t>
          </a:r>
        </a:p>
      </dgm:t>
    </dgm:pt>
    <dgm:pt modelId="{112FCCC4-6034-2045-9604-2E0E83167565}" type="parTrans" cxnId="{6B7996ED-3534-6C4A-AAE8-2F36B9151C92}">
      <dgm:prSet/>
      <dgm:spPr/>
      <dgm:t>
        <a:bodyPr/>
        <a:lstStyle/>
        <a:p>
          <a:endParaRPr lang="en-US"/>
        </a:p>
      </dgm:t>
    </dgm:pt>
    <dgm:pt modelId="{627A308E-351B-204B-8AC1-DF4DD2E91B91}" type="sibTrans" cxnId="{6B7996ED-3534-6C4A-AAE8-2F36B9151C92}">
      <dgm:prSet/>
      <dgm:spPr/>
      <dgm:t>
        <a:bodyPr/>
        <a:lstStyle/>
        <a:p>
          <a:endParaRPr lang="en-US"/>
        </a:p>
      </dgm:t>
    </dgm:pt>
    <dgm:pt modelId="{E6DEB069-1577-DE4E-9DC2-85D252891C72}">
      <dgm:prSet/>
      <dgm:spPr/>
      <dgm:t>
        <a:bodyPr/>
        <a:lstStyle/>
        <a:p>
          <a:r>
            <a:rPr lang="en-US" dirty="0"/>
            <a:t>OUT-OF-STATE</a:t>
          </a:r>
        </a:p>
      </dgm:t>
    </dgm:pt>
    <dgm:pt modelId="{33BB711A-4297-CD49-ADCD-37ABACB8A4E3}" type="parTrans" cxnId="{CDDC6098-B2E4-7141-81B7-9CB91DF80AC8}">
      <dgm:prSet/>
      <dgm:spPr/>
      <dgm:t>
        <a:bodyPr/>
        <a:lstStyle/>
        <a:p>
          <a:endParaRPr lang="en-US"/>
        </a:p>
      </dgm:t>
    </dgm:pt>
    <dgm:pt modelId="{51082C61-73CF-5945-9253-B3CC1087680D}" type="sibTrans" cxnId="{CDDC6098-B2E4-7141-81B7-9CB91DF80AC8}">
      <dgm:prSet/>
      <dgm:spPr/>
      <dgm:t>
        <a:bodyPr/>
        <a:lstStyle/>
        <a:p>
          <a:endParaRPr lang="en-US"/>
        </a:p>
      </dgm:t>
    </dgm:pt>
    <dgm:pt modelId="{3689FB3C-7187-0C46-BD8F-38E4F6EB2AD1}">
      <dgm:prSet/>
      <dgm:spPr/>
      <dgm:t>
        <a:bodyPr/>
        <a:lstStyle/>
        <a:p>
          <a:r>
            <a:rPr lang="en-US" dirty="0"/>
            <a:t>MASTER'S</a:t>
          </a:r>
        </a:p>
      </dgm:t>
    </dgm:pt>
    <dgm:pt modelId="{B5BF3129-1956-2D4B-B424-B501E22C7C08}" type="parTrans" cxnId="{5481E539-4848-B545-BB37-F85C35519BAC}">
      <dgm:prSet/>
      <dgm:spPr/>
      <dgm:t>
        <a:bodyPr/>
        <a:lstStyle/>
        <a:p>
          <a:endParaRPr lang="en-US"/>
        </a:p>
      </dgm:t>
    </dgm:pt>
    <dgm:pt modelId="{43D87B08-DAFB-4F43-A3BE-F53AC2844CDC}" type="sibTrans" cxnId="{5481E539-4848-B545-BB37-F85C35519BAC}">
      <dgm:prSet/>
      <dgm:spPr/>
      <dgm:t>
        <a:bodyPr/>
        <a:lstStyle/>
        <a:p>
          <a:endParaRPr lang="en-US"/>
        </a:p>
      </dgm:t>
    </dgm:pt>
    <dgm:pt modelId="{0D3E1139-546C-E241-830C-ECCC0613E62D}">
      <dgm:prSet/>
      <dgm:spPr/>
      <dgm:t>
        <a:bodyPr/>
        <a:lstStyle/>
        <a:p>
          <a:r>
            <a:rPr lang="en-US" dirty="0"/>
            <a:t>PHD</a:t>
          </a:r>
        </a:p>
      </dgm:t>
    </dgm:pt>
    <dgm:pt modelId="{62765BA3-B77C-DB4B-9D95-A97F8FF5BD1B}" type="parTrans" cxnId="{D1569F3D-CA6A-A347-A7E2-5EC43D78772C}">
      <dgm:prSet/>
      <dgm:spPr/>
      <dgm:t>
        <a:bodyPr/>
        <a:lstStyle/>
        <a:p>
          <a:endParaRPr lang="en-US"/>
        </a:p>
      </dgm:t>
    </dgm:pt>
    <dgm:pt modelId="{84FE23BC-89A5-5741-A7DF-99F85EE43589}" type="sibTrans" cxnId="{D1569F3D-CA6A-A347-A7E2-5EC43D78772C}">
      <dgm:prSet/>
      <dgm:spPr/>
      <dgm:t>
        <a:bodyPr/>
        <a:lstStyle/>
        <a:p>
          <a:endParaRPr lang="en-US"/>
        </a:p>
      </dgm:t>
    </dgm:pt>
    <dgm:pt modelId="{B1525AD0-5CA0-034B-97E5-2D828C79F2A5}">
      <dgm:prSet/>
      <dgm:spPr/>
      <dgm:t>
        <a:bodyPr/>
        <a:lstStyle/>
        <a:p>
          <a:r>
            <a:rPr lang="en-US" dirty="0"/>
            <a:t>DDS/MD (DOCTOR)</a:t>
          </a:r>
        </a:p>
      </dgm:t>
    </dgm:pt>
    <dgm:pt modelId="{602B935C-09B5-EE4F-8A59-C5839FBD7127}" type="parTrans" cxnId="{72CA70D7-AA1A-D741-ACBA-4DA6FC6F47F3}">
      <dgm:prSet/>
      <dgm:spPr/>
      <dgm:t>
        <a:bodyPr/>
        <a:lstStyle/>
        <a:p>
          <a:endParaRPr lang="en-US"/>
        </a:p>
      </dgm:t>
    </dgm:pt>
    <dgm:pt modelId="{967AD202-D278-4440-8377-51CF615987B1}" type="sibTrans" cxnId="{72CA70D7-AA1A-D741-ACBA-4DA6FC6F47F3}">
      <dgm:prSet/>
      <dgm:spPr/>
      <dgm:t>
        <a:bodyPr/>
        <a:lstStyle/>
        <a:p>
          <a:endParaRPr lang="en-US"/>
        </a:p>
      </dgm:t>
    </dgm:pt>
    <dgm:pt modelId="{57851AE2-BDEB-8640-A983-2292007F54C7}">
      <dgm:prSet/>
      <dgm:spPr/>
      <dgm:t>
        <a:bodyPr/>
        <a:lstStyle/>
        <a:p>
          <a:r>
            <a:rPr lang="en-US" dirty="0"/>
            <a:t>JD (ATTORNEY)</a:t>
          </a:r>
        </a:p>
      </dgm:t>
    </dgm:pt>
    <dgm:pt modelId="{83C3DDD6-96F2-0445-B970-F5E1C4472911}" type="parTrans" cxnId="{E9A59895-21E4-4249-9D94-6AD33B336FC6}">
      <dgm:prSet/>
      <dgm:spPr/>
      <dgm:t>
        <a:bodyPr/>
        <a:lstStyle/>
        <a:p>
          <a:endParaRPr lang="en-US"/>
        </a:p>
      </dgm:t>
    </dgm:pt>
    <dgm:pt modelId="{FD8053A2-07F3-4644-B57A-CA0601CA11D4}" type="sibTrans" cxnId="{E9A59895-21E4-4249-9D94-6AD33B336FC6}">
      <dgm:prSet/>
      <dgm:spPr/>
      <dgm:t>
        <a:bodyPr/>
        <a:lstStyle/>
        <a:p>
          <a:endParaRPr lang="en-US"/>
        </a:p>
      </dgm:t>
    </dgm:pt>
    <dgm:pt modelId="{6C10FE16-B589-7D4C-8DC2-6D22CC677316}">
      <dgm:prSet/>
      <dgm:spPr/>
      <dgm:t>
        <a:bodyPr/>
        <a:lstStyle/>
        <a:p>
          <a:r>
            <a:rPr lang="en-US" dirty="0"/>
            <a:t>GENERAL ED</a:t>
          </a:r>
        </a:p>
      </dgm:t>
    </dgm:pt>
    <dgm:pt modelId="{6C5E6AAE-CA86-0345-8C74-E6788E1B8240}" type="parTrans" cxnId="{32CA591F-05A9-4A45-8CEC-9D42A74511F3}">
      <dgm:prSet/>
      <dgm:spPr/>
      <dgm:t>
        <a:bodyPr/>
        <a:lstStyle/>
        <a:p>
          <a:endParaRPr lang="en-US"/>
        </a:p>
      </dgm:t>
    </dgm:pt>
    <dgm:pt modelId="{7468DB4D-0355-2044-8ECF-B5C34486A6D8}" type="sibTrans" cxnId="{32CA591F-05A9-4A45-8CEC-9D42A74511F3}">
      <dgm:prSet/>
      <dgm:spPr/>
      <dgm:t>
        <a:bodyPr/>
        <a:lstStyle/>
        <a:p>
          <a:endParaRPr lang="en-US"/>
        </a:p>
      </dgm:t>
    </dgm:pt>
    <dgm:pt modelId="{84155179-15A8-D04D-BA37-AE5B44B8C31B}">
      <dgm:prSet/>
      <dgm:spPr/>
      <dgm:t>
        <a:bodyPr/>
        <a:lstStyle/>
        <a:p>
          <a:r>
            <a:rPr lang="en-US" dirty="0"/>
            <a:t>MAJOR PREP</a:t>
          </a:r>
        </a:p>
      </dgm:t>
    </dgm:pt>
    <dgm:pt modelId="{EF3122C4-9894-7349-923E-473025911444}" type="parTrans" cxnId="{F6893D6F-72D4-2446-A7EF-FE7C110804E4}">
      <dgm:prSet/>
      <dgm:spPr/>
      <dgm:t>
        <a:bodyPr/>
        <a:lstStyle/>
        <a:p>
          <a:endParaRPr lang="en-US"/>
        </a:p>
      </dgm:t>
    </dgm:pt>
    <dgm:pt modelId="{4D40F34C-B727-3948-A222-DE3F7361A2BD}" type="sibTrans" cxnId="{F6893D6F-72D4-2446-A7EF-FE7C110804E4}">
      <dgm:prSet/>
      <dgm:spPr/>
      <dgm:t>
        <a:bodyPr/>
        <a:lstStyle/>
        <a:p>
          <a:endParaRPr lang="en-US"/>
        </a:p>
      </dgm:t>
    </dgm:pt>
    <dgm:pt modelId="{D65F4923-6216-E642-A9F8-6162B7C8B4BB}">
      <dgm:prSet/>
      <dgm:spPr/>
      <dgm:t>
        <a:bodyPr/>
        <a:lstStyle/>
        <a:p>
          <a:r>
            <a:rPr lang="en-US" dirty="0"/>
            <a:t>REQUIRED UNITS/GPA</a:t>
          </a:r>
        </a:p>
      </dgm:t>
    </dgm:pt>
    <dgm:pt modelId="{A18EF179-C250-C847-A15E-86CF930AFA64}" type="parTrans" cxnId="{40EA2DF3-4E77-6B4E-97E7-46CF99CFF860}">
      <dgm:prSet/>
      <dgm:spPr/>
      <dgm:t>
        <a:bodyPr/>
        <a:lstStyle/>
        <a:p>
          <a:endParaRPr lang="en-US"/>
        </a:p>
      </dgm:t>
    </dgm:pt>
    <dgm:pt modelId="{96C5E215-C545-834B-BC9F-9CB9E8D0E3A3}" type="sibTrans" cxnId="{40EA2DF3-4E77-6B4E-97E7-46CF99CFF860}">
      <dgm:prSet/>
      <dgm:spPr/>
      <dgm:t>
        <a:bodyPr/>
        <a:lstStyle/>
        <a:p>
          <a:endParaRPr lang="en-US"/>
        </a:p>
      </dgm:t>
    </dgm:pt>
    <dgm:pt modelId="{F7AC225C-5F2E-4D40-9A0E-DEC5D8993036}">
      <dgm:prSet/>
      <dgm:spPr/>
      <dgm:t>
        <a:bodyPr/>
        <a:lstStyle/>
        <a:p>
          <a:r>
            <a:rPr lang="en-US" dirty="0"/>
            <a:t>ASSOCIATE’S (NOT REQUIRED TO TRANSFER)</a:t>
          </a:r>
        </a:p>
      </dgm:t>
    </dgm:pt>
    <dgm:pt modelId="{93F0E63C-EC86-E341-BB65-9C93F66C0AEC}" type="parTrans" cxnId="{14BD882E-4527-7241-9084-4160D0CB1A85}">
      <dgm:prSet/>
      <dgm:spPr/>
      <dgm:t>
        <a:bodyPr/>
        <a:lstStyle/>
        <a:p>
          <a:endParaRPr lang="en-US"/>
        </a:p>
      </dgm:t>
    </dgm:pt>
    <dgm:pt modelId="{1C4E88DE-1A4E-4840-95DF-5932277CCD90}" type="sibTrans" cxnId="{14BD882E-4527-7241-9084-4160D0CB1A85}">
      <dgm:prSet/>
      <dgm:spPr/>
      <dgm:t>
        <a:bodyPr/>
        <a:lstStyle/>
        <a:p>
          <a:endParaRPr lang="en-US"/>
        </a:p>
      </dgm:t>
    </dgm:pt>
    <dgm:pt modelId="{B727A2B8-07CC-8E49-AA1C-591EF4F35202}" type="pres">
      <dgm:prSet presAssocID="{664E4208-37FF-E345-96EE-6C1021BCE9F3}" presName="CompostProcess" presStyleCnt="0">
        <dgm:presLayoutVars>
          <dgm:dir/>
          <dgm:resizeHandles val="exact"/>
        </dgm:presLayoutVars>
      </dgm:prSet>
      <dgm:spPr/>
    </dgm:pt>
    <dgm:pt modelId="{69C2CC2C-5D1C-9743-A86D-C0C9383A7FCF}" type="pres">
      <dgm:prSet presAssocID="{664E4208-37FF-E345-96EE-6C1021BCE9F3}" presName="arrow" presStyleLbl="bgShp" presStyleIdx="0" presStyleCnt="1"/>
      <dgm:spPr/>
    </dgm:pt>
    <dgm:pt modelId="{B970544A-8BD4-B64D-8C59-4EEBA33AD00D}" type="pres">
      <dgm:prSet presAssocID="{664E4208-37FF-E345-96EE-6C1021BCE9F3}" presName="linearProcess" presStyleCnt="0"/>
      <dgm:spPr/>
    </dgm:pt>
    <dgm:pt modelId="{D49FFF40-ADD5-C743-BA1D-3DCC1D7E2F4F}" type="pres">
      <dgm:prSet presAssocID="{A0ACCFB8-C5D0-C249-A1D3-F6110812DD2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5EA0D-6528-6045-A244-507211FE6C5B}" type="pres">
      <dgm:prSet presAssocID="{AD822FA6-D6E7-F549-B994-8E56C956D851}" presName="sibTrans" presStyleCnt="0"/>
      <dgm:spPr/>
    </dgm:pt>
    <dgm:pt modelId="{5B487928-8564-4E47-B404-2720635E71F3}" type="pres">
      <dgm:prSet presAssocID="{C94BFCAF-FFEB-E246-93F7-C462EE31A3F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4A800-13B7-F24D-923A-CEE53300B829}" type="pres">
      <dgm:prSet presAssocID="{34D3004B-542C-BE47-89EF-980E845E52CB}" presName="sibTrans" presStyleCnt="0"/>
      <dgm:spPr/>
    </dgm:pt>
    <dgm:pt modelId="{E1459BC6-8F0C-F946-997E-05E5669019F7}" type="pres">
      <dgm:prSet presAssocID="{AC2B44B3-F92C-3746-9D77-E823C04DF22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1E539-4848-B545-BB37-F85C35519BAC}" srcId="{AC2B44B3-F92C-3746-9D77-E823C04DF22A}" destId="{3689FB3C-7187-0C46-BD8F-38E4F6EB2AD1}" srcOrd="0" destOrd="0" parTransId="{B5BF3129-1956-2D4B-B424-B501E22C7C08}" sibTransId="{43D87B08-DAFB-4F43-A3BE-F53AC2844CDC}"/>
    <dgm:cxn modelId="{AF6E5234-9EDC-C04F-A7DC-EA3CF90B1512}" type="presOf" srcId="{B1525AD0-5CA0-034B-97E5-2D828C79F2A5}" destId="{E1459BC6-8F0C-F946-997E-05E5669019F7}" srcOrd="0" destOrd="3" presId="urn:microsoft.com/office/officeart/2005/8/layout/hProcess9"/>
    <dgm:cxn modelId="{32CA591F-05A9-4A45-8CEC-9D42A74511F3}" srcId="{A0ACCFB8-C5D0-C249-A1D3-F6110812DD2B}" destId="{6C10FE16-B589-7D4C-8DC2-6D22CC677316}" srcOrd="0" destOrd="0" parTransId="{6C5E6AAE-CA86-0345-8C74-E6788E1B8240}" sibTransId="{7468DB4D-0355-2044-8ECF-B5C34486A6D8}"/>
    <dgm:cxn modelId="{A24572DC-EAE9-7F40-86DD-3E07B3687AD5}" type="presOf" srcId="{F7AC225C-5F2E-4D40-9A0E-DEC5D8993036}" destId="{D49FFF40-ADD5-C743-BA1D-3DCC1D7E2F4F}" srcOrd="0" destOrd="4" presId="urn:microsoft.com/office/officeart/2005/8/layout/hProcess9"/>
    <dgm:cxn modelId="{A18E76BA-B51E-5047-BF15-524907E0AA08}" type="presOf" srcId="{D65F4923-6216-E642-A9F8-6162B7C8B4BB}" destId="{D49FFF40-ADD5-C743-BA1D-3DCC1D7E2F4F}" srcOrd="0" destOrd="3" presId="urn:microsoft.com/office/officeart/2005/8/layout/hProcess9"/>
    <dgm:cxn modelId="{F047028C-5787-7A44-8FF1-3EAC38BADF43}" type="presOf" srcId="{AC2B44B3-F92C-3746-9D77-E823C04DF22A}" destId="{E1459BC6-8F0C-F946-997E-05E5669019F7}" srcOrd="0" destOrd="0" presId="urn:microsoft.com/office/officeart/2005/8/layout/hProcess9"/>
    <dgm:cxn modelId="{D1569F3D-CA6A-A347-A7E2-5EC43D78772C}" srcId="{AC2B44B3-F92C-3746-9D77-E823C04DF22A}" destId="{0D3E1139-546C-E241-830C-ECCC0613E62D}" srcOrd="1" destOrd="0" parTransId="{62765BA3-B77C-DB4B-9D95-A97F8FF5BD1B}" sibTransId="{84FE23BC-89A5-5741-A7DF-99F85EE43589}"/>
    <dgm:cxn modelId="{43BBCA71-2DE2-084C-892B-1AE806499614}" srcId="{C94BFCAF-FFEB-E246-93F7-C462EE31A3FA}" destId="{8A1F821B-43EA-F04F-9F99-86FE09989C9C}" srcOrd="0" destOrd="0" parTransId="{3B72935C-BC44-214D-8BC4-1CBBBD210808}" sibTransId="{539E9459-6C61-0C46-9535-235A6008B5CA}"/>
    <dgm:cxn modelId="{2980A167-3EB9-C045-8F0C-A171D7CE8CF4}" srcId="{664E4208-37FF-E345-96EE-6C1021BCE9F3}" destId="{AC2B44B3-F92C-3746-9D77-E823C04DF22A}" srcOrd="2" destOrd="0" parTransId="{CD74CBE8-E6C2-1D40-9ABD-B54C7557E438}" sibTransId="{FD5E530D-60C8-6049-8525-82772D7181B3}"/>
    <dgm:cxn modelId="{7783247B-07F2-6545-909F-4863A6B19208}" type="presOf" srcId="{689F52AD-697D-B047-B87A-0CC76CD7023A}" destId="{5B487928-8564-4E47-B404-2720635E71F3}" srcOrd="0" destOrd="2" presId="urn:microsoft.com/office/officeart/2005/8/layout/hProcess9"/>
    <dgm:cxn modelId="{144B25F5-49C7-6D4C-BAF8-8D8E71018D57}" type="presOf" srcId="{57851AE2-BDEB-8640-A983-2292007F54C7}" destId="{E1459BC6-8F0C-F946-997E-05E5669019F7}" srcOrd="0" destOrd="4" presId="urn:microsoft.com/office/officeart/2005/8/layout/hProcess9"/>
    <dgm:cxn modelId="{9241A808-BCD7-074C-BFC2-8B9CECA9C950}" type="presOf" srcId="{E6DEB069-1577-DE4E-9DC2-85D252891C72}" destId="{5B487928-8564-4E47-B404-2720635E71F3}" srcOrd="0" destOrd="4" presId="urn:microsoft.com/office/officeart/2005/8/layout/hProcess9"/>
    <dgm:cxn modelId="{05BD82CA-E9AF-FF47-9B3E-FE87D82066A2}" type="presOf" srcId="{84155179-15A8-D04D-BA37-AE5B44B8C31B}" destId="{D49FFF40-ADD5-C743-BA1D-3DCC1D7E2F4F}" srcOrd="0" destOrd="2" presId="urn:microsoft.com/office/officeart/2005/8/layout/hProcess9"/>
    <dgm:cxn modelId="{673CC253-DDF8-FD49-B460-2E4EA35C9454}" type="presOf" srcId="{0D3E1139-546C-E241-830C-ECCC0613E62D}" destId="{E1459BC6-8F0C-F946-997E-05E5669019F7}" srcOrd="0" destOrd="2" presId="urn:microsoft.com/office/officeart/2005/8/layout/hProcess9"/>
    <dgm:cxn modelId="{9076F71B-5602-494D-B40F-9F77C970F410}" type="presOf" srcId="{6A644474-EAE6-F740-93D9-C072A8F0DA53}" destId="{5B487928-8564-4E47-B404-2720635E71F3}" srcOrd="0" destOrd="3" presId="urn:microsoft.com/office/officeart/2005/8/layout/hProcess9"/>
    <dgm:cxn modelId="{BCFEA73F-8A18-AC45-ADB2-FF3FFFE5BA79}" type="presOf" srcId="{6C10FE16-B589-7D4C-8DC2-6D22CC677316}" destId="{D49FFF40-ADD5-C743-BA1D-3DCC1D7E2F4F}" srcOrd="0" destOrd="1" presId="urn:microsoft.com/office/officeart/2005/8/layout/hProcess9"/>
    <dgm:cxn modelId="{72CA70D7-AA1A-D741-ACBA-4DA6FC6F47F3}" srcId="{AC2B44B3-F92C-3746-9D77-E823C04DF22A}" destId="{B1525AD0-5CA0-034B-97E5-2D828C79F2A5}" srcOrd="2" destOrd="0" parTransId="{602B935C-09B5-EE4F-8A59-C5839FBD7127}" sibTransId="{967AD202-D278-4440-8377-51CF615987B1}"/>
    <dgm:cxn modelId="{E9A59895-21E4-4249-9D94-6AD33B336FC6}" srcId="{AC2B44B3-F92C-3746-9D77-E823C04DF22A}" destId="{57851AE2-BDEB-8640-A983-2292007F54C7}" srcOrd="3" destOrd="0" parTransId="{83C3DDD6-96F2-0445-B970-F5E1C4472911}" sibTransId="{FD8053A2-07F3-4644-B57A-CA0601CA11D4}"/>
    <dgm:cxn modelId="{CDDC6098-B2E4-7141-81B7-9CB91DF80AC8}" srcId="{C94BFCAF-FFEB-E246-93F7-C462EE31A3FA}" destId="{E6DEB069-1577-DE4E-9DC2-85D252891C72}" srcOrd="3" destOrd="0" parTransId="{33BB711A-4297-CD49-ADCD-37ABACB8A4E3}" sibTransId="{51082C61-73CF-5945-9253-B3CC1087680D}"/>
    <dgm:cxn modelId="{B5296E3C-1BF0-E24D-BDF4-93D07235FFBC}" type="presOf" srcId="{C94BFCAF-FFEB-E246-93F7-C462EE31A3FA}" destId="{5B487928-8564-4E47-B404-2720635E71F3}" srcOrd="0" destOrd="0" presId="urn:microsoft.com/office/officeart/2005/8/layout/hProcess9"/>
    <dgm:cxn modelId="{40EA2DF3-4E77-6B4E-97E7-46CF99CFF860}" srcId="{A0ACCFB8-C5D0-C249-A1D3-F6110812DD2B}" destId="{D65F4923-6216-E642-A9F8-6162B7C8B4BB}" srcOrd="2" destOrd="0" parTransId="{A18EF179-C250-C847-A15E-86CF930AFA64}" sibTransId="{96C5E215-C545-834B-BC9F-9CB9E8D0E3A3}"/>
    <dgm:cxn modelId="{14BD882E-4527-7241-9084-4160D0CB1A85}" srcId="{A0ACCFB8-C5D0-C249-A1D3-F6110812DD2B}" destId="{F7AC225C-5F2E-4D40-9A0E-DEC5D8993036}" srcOrd="3" destOrd="0" parTransId="{93F0E63C-EC86-E341-BB65-9C93F66C0AEC}" sibTransId="{1C4E88DE-1A4E-4840-95DF-5932277CCD90}"/>
    <dgm:cxn modelId="{AF341BC5-F35A-4D4F-B438-50DF79CB5E5C}" type="presOf" srcId="{A0ACCFB8-C5D0-C249-A1D3-F6110812DD2B}" destId="{D49FFF40-ADD5-C743-BA1D-3DCC1D7E2F4F}" srcOrd="0" destOrd="0" presId="urn:microsoft.com/office/officeart/2005/8/layout/hProcess9"/>
    <dgm:cxn modelId="{FA0F9721-3A95-994E-93C6-A47A278527AD}" type="presOf" srcId="{664E4208-37FF-E345-96EE-6C1021BCE9F3}" destId="{B727A2B8-07CC-8E49-AA1C-591EF4F35202}" srcOrd="0" destOrd="0" presId="urn:microsoft.com/office/officeart/2005/8/layout/hProcess9"/>
    <dgm:cxn modelId="{03CDD787-71E8-7942-B98F-EDD885E6669D}" type="presOf" srcId="{8A1F821B-43EA-F04F-9F99-86FE09989C9C}" destId="{5B487928-8564-4E47-B404-2720635E71F3}" srcOrd="0" destOrd="1" presId="urn:microsoft.com/office/officeart/2005/8/layout/hProcess9"/>
    <dgm:cxn modelId="{03A41E90-B1E2-9046-84C0-9E10ABBA29FB}" srcId="{664E4208-37FF-E345-96EE-6C1021BCE9F3}" destId="{A0ACCFB8-C5D0-C249-A1D3-F6110812DD2B}" srcOrd="0" destOrd="0" parTransId="{971D89CF-14BE-D048-B6D2-B1158B8C3D12}" sibTransId="{AD822FA6-D6E7-F549-B994-8E56C956D851}"/>
    <dgm:cxn modelId="{F6893D6F-72D4-2446-A7EF-FE7C110804E4}" srcId="{A0ACCFB8-C5D0-C249-A1D3-F6110812DD2B}" destId="{84155179-15A8-D04D-BA37-AE5B44B8C31B}" srcOrd="1" destOrd="0" parTransId="{EF3122C4-9894-7349-923E-473025911444}" sibTransId="{4D40F34C-B727-3948-A222-DE3F7361A2BD}"/>
    <dgm:cxn modelId="{E5F18405-7FE2-3E47-B23E-C46267BAB33A}" type="presOf" srcId="{3689FB3C-7187-0C46-BD8F-38E4F6EB2AD1}" destId="{E1459BC6-8F0C-F946-997E-05E5669019F7}" srcOrd="0" destOrd="1" presId="urn:microsoft.com/office/officeart/2005/8/layout/hProcess9"/>
    <dgm:cxn modelId="{E2795E00-ED63-8440-B306-0A84BFF06AB6}" srcId="{C94BFCAF-FFEB-E246-93F7-C462EE31A3FA}" destId="{689F52AD-697D-B047-B87A-0CC76CD7023A}" srcOrd="1" destOrd="0" parTransId="{789339B5-5A61-9A4B-AC70-452AF07BD427}" sibTransId="{AFC745A1-F591-4646-8CB8-C395C9E7301C}"/>
    <dgm:cxn modelId="{6B7996ED-3534-6C4A-AAE8-2F36B9151C92}" srcId="{C94BFCAF-FFEB-E246-93F7-C462EE31A3FA}" destId="{6A644474-EAE6-F740-93D9-C072A8F0DA53}" srcOrd="2" destOrd="0" parTransId="{112FCCC4-6034-2045-9604-2E0E83167565}" sibTransId="{627A308E-351B-204B-8AC1-DF4DD2E91B91}"/>
    <dgm:cxn modelId="{5FB3CABD-3DF8-E942-803F-8B23845C8072}" srcId="{664E4208-37FF-E345-96EE-6C1021BCE9F3}" destId="{C94BFCAF-FFEB-E246-93F7-C462EE31A3FA}" srcOrd="1" destOrd="0" parTransId="{0E224ED6-A3EE-A842-993A-B2F5BF33DB36}" sibTransId="{34D3004B-542C-BE47-89EF-980E845E52CB}"/>
    <dgm:cxn modelId="{D073FE84-2BDC-4142-979A-C19414DCB37C}" type="presParOf" srcId="{B727A2B8-07CC-8E49-AA1C-591EF4F35202}" destId="{69C2CC2C-5D1C-9743-A86D-C0C9383A7FCF}" srcOrd="0" destOrd="0" presId="urn:microsoft.com/office/officeart/2005/8/layout/hProcess9"/>
    <dgm:cxn modelId="{1C4A5B3E-4268-B14B-945B-D1D37440ACF1}" type="presParOf" srcId="{B727A2B8-07CC-8E49-AA1C-591EF4F35202}" destId="{B970544A-8BD4-B64D-8C59-4EEBA33AD00D}" srcOrd="1" destOrd="0" presId="urn:microsoft.com/office/officeart/2005/8/layout/hProcess9"/>
    <dgm:cxn modelId="{F9654F9B-1BFA-A14C-99BC-90F04A09EC43}" type="presParOf" srcId="{B970544A-8BD4-B64D-8C59-4EEBA33AD00D}" destId="{D49FFF40-ADD5-C743-BA1D-3DCC1D7E2F4F}" srcOrd="0" destOrd="0" presId="urn:microsoft.com/office/officeart/2005/8/layout/hProcess9"/>
    <dgm:cxn modelId="{A5EB0786-B1BA-4E41-B438-09C58C590F85}" type="presParOf" srcId="{B970544A-8BD4-B64D-8C59-4EEBA33AD00D}" destId="{5985EA0D-6528-6045-A244-507211FE6C5B}" srcOrd="1" destOrd="0" presId="urn:microsoft.com/office/officeart/2005/8/layout/hProcess9"/>
    <dgm:cxn modelId="{8B2E4CD2-FEB7-1E49-BE65-B1630730770D}" type="presParOf" srcId="{B970544A-8BD4-B64D-8C59-4EEBA33AD00D}" destId="{5B487928-8564-4E47-B404-2720635E71F3}" srcOrd="2" destOrd="0" presId="urn:microsoft.com/office/officeart/2005/8/layout/hProcess9"/>
    <dgm:cxn modelId="{BD827382-D9FF-AC41-BF79-C6B09C1A9FA2}" type="presParOf" srcId="{B970544A-8BD4-B64D-8C59-4EEBA33AD00D}" destId="{4DA4A800-13B7-F24D-923A-CEE53300B829}" srcOrd="3" destOrd="0" presId="urn:microsoft.com/office/officeart/2005/8/layout/hProcess9"/>
    <dgm:cxn modelId="{73CCAD29-8AF3-2C41-817B-9B906B88A90D}" type="presParOf" srcId="{B970544A-8BD4-B64D-8C59-4EEBA33AD00D}" destId="{E1459BC6-8F0C-F946-997E-05E5669019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2CC2C-5D1C-9743-A86D-C0C9383A7FCF}">
      <dsp:nvSpPr>
        <dsp:cNvPr id="0" name=""/>
        <dsp:cNvSpPr/>
      </dsp:nvSpPr>
      <dsp:spPr>
        <a:xfrm>
          <a:off x="720328" y="0"/>
          <a:ext cx="8163718" cy="34496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FFF40-ADD5-C743-BA1D-3DCC1D7E2F4F}">
      <dsp:nvSpPr>
        <dsp:cNvPr id="0" name=""/>
        <dsp:cNvSpPr/>
      </dsp:nvSpPr>
      <dsp:spPr>
        <a:xfrm>
          <a:off x="325460" y="1034891"/>
          <a:ext cx="2881312" cy="1379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C00000"/>
              </a:solidFill>
            </a:rPr>
            <a:t>SRJC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GENERAL 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MAJOR PREP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REQUIRED UNITS/GPA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ASSOCIATE’S (NOT REQUIRED TO TRANSFER)</a:t>
          </a:r>
        </a:p>
      </dsp:txBody>
      <dsp:txXfrm>
        <a:off x="392819" y="1102250"/>
        <a:ext cx="2746594" cy="1245137"/>
      </dsp:txXfrm>
    </dsp:sp>
    <dsp:sp modelId="{5B487928-8564-4E47-B404-2720635E71F3}">
      <dsp:nvSpPr>
        <dsp:cNvPr id="0" name=""/>
        <dsp:cNvSpPr/>
      </dsp:nvSpPr>
      <dsp:spPr>
        <a:xfrm>
          <a:off x="3361531" y="1034891"/>
          <a:ext cx="2881312" cy="1379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C00000"/>
              </a:solidFill>
            </a:rPr>
            <a:t>BACHELOR’S DEGREE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UC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CSU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PRIVATE SCHOOL (CA)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OUT-OF-STATE</a:t>
          </a:r>
        </a:p>
      </dsp:txBody>
      <dsp:txXfrm>
        <a:off x="3428890" y="1102250"/>
        <a:ext cx="2746594" cy="1245137"/>
      </dsp:txXfrm>
    </dsp:sp>
    <dsp:sp modelId="{E1459BC6-8F0C-F946-997E-05E5669019F7}">
      <dsp:nvSpPr>
        <dsp:cNvPr id="0" name=""/>
        <dsp:cNvSpPr/>
      </dsp:nvSpPr>
      <dsp:spPr>
        <a:xfrm>
          <a:off x="6397601" y="1034891"/>
          <a:ext cx="2881312" cy="1379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C00000"/>
              </a:solidFill>
            </a:rPr>
            <a:t>GRADUATE DEGREES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MASTER'S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PHD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DDS/MD (DOCTOR)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JD (ATTORNEY)</a:t>
          </a:r>
        </a:p>
      </dsp:txBody>
      <dsp:txXfrm>
        <a:off x="6464960" y="1102250"/>
        <a:ext cx="2746594" cy="1245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2DEBB-2346-4F80-9A94-C08F3732060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DC0A7-C5DA-46B7-8C85-FDFB064D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1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ssessment.santarosa.edu/understanding-your-math-placemen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urriculum.santarosa.edu/certificat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fer.santarosa.ed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rticulation.santarosa.edu/ge-breadth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ortal.santarosa.edu/SRWeb/MVC.Core2/ScheduleOfClasses2/Hom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s.santarosa.edu/" TargetMode="External"/><Relationship Id="rId2" Type="http://schemas.openxmlformats.org/officeDocument/2006/relationships/hyperlink" Target="https://puente.santarosa.ed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si.santarosa.edu/avanzando-stem-learning-communities" TargetMode="External"/><Relationship Id="rId5" Type="http://schemas.openxmlformats.org/officeDocument/2006/relationships/hyperlink" Target="https://hsi.santarosa.edu/lanzamiento-initiative" TargetMode="External"/><Relationship Id="rId4" Type="http://schemas.openxmlformats.org/officeDocument/2006/relationships/hyperlink" Target="https://umoja.santarosa.edu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-services.santarosa.edu/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urriculum.santarosa.edu/about-major-requirement" TargetMode="External"/><Relationship Id="rId2" Type="http://schemas.openxmlformats.org/officeDocument/2006/relationships/hyperlink" Target="https://curriculum.santarosa.edu/certificat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l.santarosa.edu/SRweb/SR_CourseOutlines.aspx?CVID=38407&amp;Semester=2024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1793668"/>
          </a:xfrm>
        </p:spPr>
        <p:txBody>
          <a:bodyPr/>
          <a:lstStyle/>
          <a:p>
            <a:r>
              <a:rPr lang="en-US" dirty="0" smtClean="0"/>
              <a:t>My First semester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7814" y="3913322"/>
            <a:ext cx="8637072" cy="174355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Education Planning workshop	</a:t>
            </a:r>
          </a:p>
          <a:p>
            <a:pPr algn="ctr"/>
            <a:r>
              <a:rPr lang="en-US" dirty="0" smtClean="0"/>
              <a:t>Santa Rosa Junior College Counseling </a:t>
            </a:r>
            <a:r>
              <a:rPr lang="en-US" dirty="0" smtClean="0"/>
              <a:t>department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344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Creating your first semester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Write down classes that are of interest to you</a:t>
            </a:r>
          </a:p>
          <a:p>
            <a:r>
              <a:rPr lang="en-US" dirty="0" smtClean="0"/>
              <a:t>Do you want to be enrolled full-time (12 or more units) or do you want to be enrolled part-time (less than 12 units)?</a:t>
            </a:r>
          </a:p>
          <a:p>
            <a:r>
              <a:rPr lang="en-US" dirty="0" smtClean="0"/>
              <a:t>Are you interested in a certificate? If so, which one(s)</a:t>
            </a:r>
          </a:p>
          <a:p>
            <a:r>
              <a:rPr lang="en-US" dirty="0" smtClean="0"/>
              <a:t>Are you interested in transfer? If so, CSU, UC, Private</a:t>
            </a:r>
          </a:p>
          <a:p>
            <a:r>
              <a:rPr lang="en-US" dirty="0" smtClean="0"/>
              <a:t>You know you want to be in school but you have no idea if you want a certificate or transfer</a:t>
            </a:r>
          </a:p>
          <a:p>
            <a:r>
              <a:rPr lang="en-US" dirty="0" smtClean="0"/>
              <a:t>What support may you need? Tutoring, financial aid, </a:t>
            </a:r>
            <a:r>
              <a:rPr lang="en-US" dirty="0" err="1" smtClean="0"/>
              <a:t>disAbility</a:t>
            </a:r>
            <a:r>
              <a:rPr lang="en-US" dirty="0" smtClean="0"/>
              <a:t> Resources, registration assistance, scholarships,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r>
              <a:rPr lang="en-US" dirty="0" smtClean="0"/>
              <a:t>Will you be a student athlete?</a:t>
            </a:r>
          </a:p>
          <a:p>
            <a:r>
              <a:rPr lang="en-US" dirty="0" smtClean="0"/>
              <a:t>Are you an international student?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6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your first semester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Are your English and Math placements in your student portal?</a:t>
            </a:r>
          </a:p>
          <a:p>
            <a:r>
              <a:rPr lang="en-US" dirty="0" smtClean="0"/>
              <a:t>Did you complete any College Board AP or IB exams in high school? </a:t>
            </a:r>
          </a:p>
          <a:p>
            <a:pPr lvl="1"/>
            <a:r>
              <a:rPr lang="en-US" dirty="0" smtClean="0"/>
              <a:t>Be sure to write the name of the exam(s) and score(s) on your </a:t>
            </a:r>
            <a:r>
              <a:rPr lang="en-US" dirty="0" err="1" smtClean="0"/>
              <a:t>ed</a:t>
            </a:r>
            <a:r>
              <a:rPr lang="en-US" dirty="0" smtClean="0"/>
              <a:t> plan.</a:t>
            </a:r>
          </a:p>
          <a:p>
            <a:pPr lvl="1"/>
            <a:r>
              <a:rPr lang="en-US" dirty="0" smtClean="0"/>
              <a:t>If you don’t know your score, write the name of the exam and score unknown</a:t>
            </a:r>
          </a:p>
          <a:p>
            <a:r>
              <a:rPr lang="en-US" dirty="0" smtClean="0"/>
              <a:t>Did you take coursework at another college? (we need transcripts)</a:t>
            </a:r>
          </a:p>
          <a:p>
            <a:r>
              <a:rPr lang="en-US" dirty="0" smtClean="0"/>
              <a:t>Are your AP/IB/transcripts on file with the SRJC Admissions and Records Office?</a:t>
            </a:r>
          </a:p>
          <a:p>
            <a:r>
              <a:rPr lang="en-US" dirty="0" smtClean="0"/>
              <a:t>You will need to complete a Transfer Credit Evaluation request</a:t>
            </a:r>
          </a:p>
          <a:p>
            <a:r>
              <a:rPr lang="en-US" dirty="0" smtClean="0"/>
              <a:t>You may need to petition for Equivalency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853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to find your English and math placements in your student portal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2016125"/>
            <a:ext cx="9603275" cy="41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1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English and Math Class should I take?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016690"/>
            <a:ext cx="4645025" cy="327217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3500" y="2016690"/>
            <a:ext cx="4645025" cy="32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9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English and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English 1A: College Composition is required for an AA/AS degree and transfer for all students. Recommended in your first semester</a:t>
            </a:r>
          </a:p>
          <a:p>
            <a:pPr lvl="1"/>
            <a:r>
              <a:rPr lang="en-US" dirty="0" smtClean="0"/>
              <a:t>English 50 may be recommended/required pending your high school GPA</a:t>
            </a:r>
          </a:p>
          <a:p>
            <a:pPr lvl="1"/>
            <a:r>
              <a:rPr lang="en-US" dirty="0" smtClean="0"/>
              <a:t>ESL 10: This class is for non native English speakers and is equivalent to English 1A</a:t>
            </a:r>
          </a:p>
          <a:p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The math class you will take depends on your major/goal</a:t>
            </a:r>
          </a:p>
          <a:p>
            <a:pPr lvl="1"/>
            <a:r>
              <a:rPr lang="en-US" dirty="0" smtClean="0"/>
              <a:t>It is not required to take it in our first semester but is recommended for STEM majors</a:t>
            </a:r>
          </a:p>
          <a:p>
            <a:pPr lvl="1"/>
            <a:r>
              <a:rPr lang="en-US" dirty="0" smtClean="0"/>
              <a:t>Math should be completed either in your first semester if a STEM major or in your second semester</a:t>
            </a:r>
          </a:p>
          <a:p>
            <a:r>
              <a:rPr lang="en-US" dirty="0" smtClean="0"/>
              <a:t>Some sections are linked with co-requisites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3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Understanding your </a:t>
            </a:r>
            <a:r>
              <a:rPr lang="en-US" dirty="0" smtClean="0">
                <a:hlinkClick r:id="rId2"/>
              </a:rPr>
              <a:t>math placement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1579" y="2016125"/>
            <a:ext cx="9603275" cy="426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7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Math should I take?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200524"/>
              </p:ext>
            </p:extLst>
          </p:nvPr>
        </p:nvGraphicFramePr>
        <p:xfrm>
          <a:off x="1450975" y="2016125"/>
          <a:ext cx="9604375" cy="3992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368496382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657594333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821955264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810165859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651771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Social</a:t>
                      </a:r>
                      <a:r>
                        <a:rPr lang="en-US" sz="1600" baseline="0" dirty="0" smtClean="0"/>
                        <a:t> and Behavioral Science majors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Science, Tech, Engineering and</a:t>
                      </a:r>
                      <a:r>
                        <a:rPr lang="en-US" sz="1600" baseline="0" dirty="0" smtClean="0"/>
                        <a:t> Mathematics (STEM)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Arts</a:t>
                      </a:r>
                      <a:r>
                        <a:rPr lang="en-US" sz="1600" baseline="0" dirty="0" smtClean="0"/>
                        <a:t> and Humanities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AA/AS Degree (without</a:t>
                      </a:r>
                      <a:r>
                        <a:rPr lang="en-US" sz="1600" baseline="0" dirty="0" smtClean="0"/>
                        <a:t> transfer)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47738"/>
                  </a:ext>
                </a:extLst>
              </a:tr>
              <a:tr h="9795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15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 Statistics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27</a:t>
                      </a:r>
                    </a:p>
                    <a:p>
                      <a:r>
                        <a:rPr lang="en-US" sz="1200" dirty="0" err="1" smtClean="0"/>
                        <a:t>Precalculus</a:t>
                      </a:r>
                      <a:r>
                        <a:rPr lang="en-US" sz="1200" dirty="0" smtClean="0"/>
                        <a:t> Algebra &amp; Trigonometry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or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15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algn="l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 Statistics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10 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of Mathematics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10 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of Mathematics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0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Psychology</a:t>
                      </a:r>
                      <a:r>
                        <a:rPr lang="en-US" sz="1200" baseline="0" dirty="0" smtClean="0"/>
                        <a:t> 9 </a:t>
                      </a:r>
                    </a:p>
                    <a:p>
                      <a:r>
                        <a:rPr lang="en-US" sz="1200" baseline="0" dirty="0" smtClean="0"/>
                        <a:t>Behavioral </a:t>
                      </a:r>
                      <a:r>
                        <a:rPr lang="en-US" sz="1200" baseline="0" dirty="0" err="1" smtClean="0"/>
                        <a:t>Statisics</a:t>
                      </a:r>
                      <a:endParaRPr lang="en-US" sz="1200" baseline="0" dirty="0" smtClean="0"/>
                    </a:p>
                    <a:p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smtClean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25</a:t>
                      </a:r>
                    </a:p>
                    <a:p>
                      <a:pPr algn="l"/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Precalculus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Algebra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algn="l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9 </a:t>
                      </a:r>
                    </a:p>
                    <a:p>
                      <a:r>
                        <a:rPr lang="en-US" sz="1200" dirty="0" smtClean="0"/>
                        <a:t>Finite Math 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15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 Statistics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15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 Statistics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8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10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of Mathematics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58</a:t>
                      </a:r>
                    </a:p>
                    <a:p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Precalculus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Trigonometry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16</a:t>
                      </a:r>
                    </a:p>
                    <a:p>
                      <a:r>
                        <a:rPr lang="en-US" sz="1200" dirty="0" smtClean="0"/>
                        <a:t>Intro to Math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Psychology</a:t>
                      </a:r>
                      <a:r>
                        <a:rPr lang="en-US" sz="1200" baseline="0" dirty="0" smtClean="0"/>
                        <a:t> 9</a:t>
                      </a:r>
                    </a:p>
                    <a:p>
                      <a:r>
                        <a:rPr lang="en-US" sz="1200" baseline="0" dirty="0" smtClean="0"/>
                        <a:t>Behavioral </a:t>
                      </a:r>
                      <a:r>
                        <a:rPr lang="en-US" sz="1200" baseline="0" dirty="0" err="1" smtClean="0"/>
                        <a:t>Statisics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Psychology</a:t>
                      </a:r>
                      <a:r>
                        <a:rPr lang="en-US" sz="1200" baseline="0" dirty="0" smtClean="0"/>
                        <a:t> 9 </a:t>
                      </a:r>
                    </a:p>
                    <a:p>
                      <a:r>
                        <a:rPr lang="en-US" sz="1200" baseline="0" dirty="0" smtClean="0"/>
                        <a:t>Behavioral </a:t>
                      </a:r>
                      <a:r>
                        <a:rPr lang="en-US" sz="1200" baseline="0" dirty="0" err="1" smtClean="0"/>
                        <a:t>Statisics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92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1A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Calculus, First Course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870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532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Which Math should I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Math 200 (2 units)</a:t>
            </a:r>
            <a:r>
              <a:rPr lang="en-US" dirty="0"/>
              <a:t> B-STEM Concurrent Support, may be required with your Math 9 &amp; Math 25 course. </a:t>
            </a:r>
            <a:endParaRPr lang="en-US" dirty="0" smtClean="0"/>
          </a:p>
          <a:p>
            <a:r>
              <a:rPr lang="en-US" b="1" dirty="0" smtClean="0"/>
              <a:t>Math 215 (2 units)</a:t>
            </a:r>
            <a:r>
              <a:rPr lang="en-US" dirty="0"/>
              <a:t> Elementary Statistics Concurrent Support, is required for students who did not pass Algebra 2 or Integrated Math 3 and is recommended for students with a GPA less than a </a:t>
            </a:r>
            <a:r>
              <a:rPr lang="en-US" dirty="0" smtClean="0"/>
              <a:t>2.7</a:t>
            </a:r>
          </a:p>
          <a:p>
            <a:r>
              <a:rPr lang="en-US" b="1" dirty="0" smtClean="0"/>
              <a:t>Math 225 (4 units) </a:t>
            </a:r>
            <a:r>
              <a:rPr lang="en-US" dirty="0" err="1"/>
              <a:t>Precalculus</a:t>
            </a:r>
            <a:r>
              <a:rPr lang="en-US" dirty="0"/>
              <a:t> Algebra Concurrent Support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7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Certificate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</a:t>
            </a:r>
            <a:r>
              <a:rPr lang="en-US" dirty="0" smtClean="0">
                <a:hlinkClick r:id="rId2"/>
              </a:rPr>
              <a:t>certificate website </a:t>
            </a:r>
            <a:r>
              <a:rPr lang="en-US" dirty="0" smtClean="0"/>
              <a:t>and identify which is of interest to you.</a:t>
            </a:r>
          </a:p>
          <a:p>
            <a:r>
              <a:rPr lang="en-US" dirty="0" smtClean="0"/>
              <a:t>Reminder: If your goal is a certificate only, you are not required to complete a general education pattern.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22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options</a:t>
            </a:r>
            <a:br>
              <a:rPr lang="en-US" dirty="0" smtClean="0"/>
            </a:br>
            <a:r>
              <a:rPr lang="en-US" altLang="en-US" sz="2000" dirty="0">
                <a:solidFill>
                  <a:schemeClr val="tx2"/>
                </a:solidFill>
              </a:rPr>
              <a:t>Have you ever heard . . 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“Just go to the JC for 2 years and do your GE.”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Transfer Process requires much more than general ed</a:t>
            </a:r>
          </a:p>
          <a:p>
            <a:pPr>
              <a:defRPr/>
            </a:pPr>
            <a:r>
              <a:rPr lang="en-US" dirty="0"/>
              <a:t>The amount of time you spend at SRJC depends:</a:t>
            </a:r>
          </a:p>
          <a:p>
            <a:pPr lvl="1">
              <a:defRPr/>
            </a:pPr>
            <a:r>
              <a:rPr lang="en-US" dirty="0"/>
              <a:t>Major – Science/Engineer majors require more coursework</a:t>
            </a:r>
          </a:p>
          <a:p>
            <a:pPr lvl="1">
              <a:defRPr/>
            </a:pPr>
            <a:r>
              <a:rPr lang="en-US" dirty="0"/>
              <a:t>Work Schedule</a:t>
            </a:r>
          </a:p>
          <a:p>
            <a:pPr lvl="1">
              <a:defRPr/>
            </a:pPr>
            <a:r>
              <a:rPr lang="en-US" dirty="0"/>
              <a:t>Family Responsibilities</a:t>
            </a:r>
          </a:p>
          <a:p>
            <a:pPr lvl="1">
              <a:defRPr/>
            </a:pPr>
            <a:r>
              <a:rPr lang="en-US" dirty="0"/>
              <a:t>Life circumstances</a:t>
            </a:r>
          </a:p>
          <a:p>
            <a:pPr lvl="1">
              <a:defRPr/>
            </a:pPr>
            <a:r>
              <a:rPr lang="en-US" dirty="0"/>
              <a:t>Dropping/Failing/Repeating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7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Goals</a:t>
            </a:r>
          </a:p>
          <a:p>
            <a:r>
              <a:rPr lang="en-US" dirty="0" smtClean="0"/>
              <a:t>Transfer Options</a:t>
            </a:r>
          </a:p>
          <a:p>
            <a:r>
              <a:rPr lang="en-US" dirty="0" smtClean="0"/>
              <a:t>Course Selection</a:t>
            </a:r>
          </a:p>
          <a:p>
            <a:r>
              <a:rPr lang="en-US" dirty="0" smtClean="0"/>
              <a:t>English and Math Placement</a:t>
            </a:r>
          </a:p>
          <a:p>
            <a:r>
              <a:rPr lang="en-US" dirty="0" smtClean="0"/>
              <a:t>College Support Programs</a:t>
            </a:r>
          </a:p>
          <a:p>
            <a:r>
              <a:rPr lang="en-US" dirty="0" smtClean="0"/>
              <a:t>Your Student Education Plan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1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does it mean to transfer?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40578-C639-5EC5-FC65-A04307EB6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608952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29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/>
          <a:stretch/>
        </p:blipFill>
        <p:spPr>
          <a:xfrm>
            <a:off x="2828663" y="111760"/>
            <a:ext cx="6341967" cy="655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228600"/>
            <a:ext cx="1865538" cy="14448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06BA16-7375-1FCC-2DD3-DE371555864D}"/>
              </a:ext>
            </a:extLst>
          </p:cNvPr>
          <p:cNvSpPr/>
          <p:nvPr/>
        </p:nvSpPr>
        <p:spPr>
          <a:xfrm>
            <a:off x="2616200" y="2806700"/>
            <a:ext cx="7188200" cy="393954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DA9F4A0A-3542-C00B-CEA4-0A90B5BBAFA8}"/>
              </a:ext>
            </a:extLst>
          </p:cNvPr>
          <p:cNvSpPr/>
          <p:nvPr/>
        </p:nvSpPr>
        <p:spPr>
          <a:xfrm>
            <a:off x="2387600" y="3429000"/>
            <a:ext cx="685800" cy="2489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97C1C-1EC7-E404-A1F4-9651A931CE64}"/>
              </a:ext>
            </a:extLst>
          </p:cNvPr>
          <p:cNvSpPr txBox="1"/>
          <p:nvPr/>
        </p:nvSpPr>
        <p:spPr>
          <a:xfrm>
            <a:off x="871507" y="4350434"/>
            <a:ext cx="118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you do at SRJC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E00B2B0-0E93-8F92-130B-B6472A60A6B0}"/>
              </a:ext>
            </a:extLst>
          </p:cNvPr>
          <p:cNvSpPr/>
          <p:nvPr/>
        </p:nvSpPr>
        <p:spPr>
          <a:xfrm>
            <a:off x="2387600" y="858520"/>
            <a:ext cx="685800" cy="2489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64C8B-FDDA-71BC-0C1D-6C966C17127C}"/>
              </a:ext>
            </a:extLst>
          </p:cNvPr>
          <p:cNvSpPr txBox="1"/>
          <p:nvPr/>
        </p:nvSpPr>
        <p:spPr>
          <a:xfrm>
            <a:off x="873679" y="1779954"/>
            <a:ext cx="118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you do at the 4-year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69C094CB-8FE1-C992-65F2-4308AEDDEB5E}"/>
              </a:ext>
            </a:extLst>
          </p:cNvPr>
          <p:cNvSpPr/>
          <p:nvPr/>
        </p:nvSpPr>
        <p:spPr>
          <a:xfrm>
            <a:off x="160307" y="4350433"/>
            <a:ext cx="711200" cy="64633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1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5538" cy="1444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2155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5000" dirty="0">
                <a:solidFill>
                  <a:schemeClr val="tx2"/>
                </a:solidFill>
                <a:latin typeface="+mn-lt"/>
              </a:rPr>
              <a:t>Transfer Requirements</a:t>
            </a:r>
            <a:endParaRPr lang="en-US" sz="50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61017426"/>
              </p:ext>
            </p:extLst>
          </p:nvPr>
        </p:nvGraphicFramePr>
        <p:xfrm>
          <a:off x="2387600" y="1648077"/>
          <a:ext cx="6527800" cy="469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BEDB9554-AA01-2452-818E-34904B158C95}"/>
              </a:ext>
            </a:extLst>
          </p:cNvPr>
          <p:cNvSpPr/>
          <p:nvPr/>
        </p:nvSpPr>
        <p:spPr>
          <a:xfrm>
            <a:off x="8077200" y="1765300"/>
            <a:ext cx="977900" cy="42291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36E8F-0CA4-12D3-2C88-E3B33F444DAE}"/>
              </a:ext>
            </a:extLst>
          </p:cNvPr>
          <p:cNvSpPr txBox="1"/>
          <p:nvPr/>
        </p:nvSpPr>
        <p:spPr>
          <a:xfrm>
            <a:off x="9309100" y="3556684"/>
            <a:ext cx="241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/>
              <a:t>= 60 units minimum required for UCs/CSUs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89903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5538" cy="1444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+mn-lt"/>
              </a:rPr>
              <a:t>CSU Transfer Eligibility Requirements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492635"/>
          </a:xfrm>
        </p:spPr>
        <p:txBody>
          <a:bodyPr/>
          <a:lstStyle/>
          <a:p>
            <a:pPr algn="ctr"/>
            <a:r>
              <a:rPr lang="en-US" dirty="0"/>
              <a:t>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47191" y="2692943"/>
            <a:ext cx="4645152" cy="26444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1800" b="1" dirty="0">
                <a:latin typeface="+mn-lt"/>
              </a:rPr>
              <a:t>60</a:t>
            </a:r>
            <a:r>
              <a:rPr lang="en-US" altLang="en-US" sz="1800" dirty="0">
                <a:latin typeface="+mn-lt"/>
              </a:rPr>
              <a:t> CSU-transferable units 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+mn-lt"/>
              </a:rPr>
              <a:t>(SRJC courses 1-99)</a:t>
            </a:r>
          </a:p>
          <a:p>
            <a:pPr>
              <a:lnSpc>
                <a:spcPct val="100000"/>
              </a:lnSpc>
            </a:pPr>
            <a:r>
              <a:rPr lang="en-US" altLang="en-US" sz="1800" b="1" dirty="0">
                <a:latin typeface="+mn-lt"/>
              </a:rPr>
              <a:t>30</a:t>
            </a:r>
            <a:r>
              <a:rPr lang="en-US" altLang="en-US" sz="1800" dirty="0">
                <a:latin typeface="+mn-lt"/>
              </a:rPr>
              <a:t> CSU-transferable General Education units, completed with grades of "C" or better, which must include:</a:t>
            </a:r>
          </a:p>
          <a:p>
            <a:pPr lvl="1">
              <a:lnSpc>
                <a:spcPct val="100000"/>
              </a:lnSpc>
            </a:pPr>
            <a:r>
              <a:rPr lang="en-US" altLang="en-US" b="1" dirty="0">
                <a:latin typeface="+mn-lt"/>
              </a:rPr>
              <a:t>All of Area A</a:t>
            </a:r>
            <a:r>
              <a:rPr lang="en-US" altLang="en-US" dirty="0">
                <a:latin typeface="+mn-lt"/>
              </a:rPr>
              <a:t> (Speech, English, Critical Thinking) </a:t>
            </a:r>
            <a:r>
              <a:rPr lang="en-US" altLang="en-US" b="1" dirty="0">
                <a:latin typeface="+mn-lt"/>
              </a:rPr>
              <a:t>and Area B4</a:t>
            </a:r>
            <a:r>
              <a:rPr lang="en-US" altLang="en-US" dirty="0">
                <a:latin typeface="+mn-lt"/>
              </a:rPr>
              <a:t> (a transferable Math class)</a:t>
            </a:r>
          </a:p>
          <a:p>
            <a:pPr>
              <a:lnSpc>
                <a:spcPct val="100000"/>
              </a:lnSpc>
            </a:pPr>
            <a:r>
              <a:rPr lang="en-US" altLang="en-US" sz="1800" b="1" dirty="0">
                <a:latin typeface="+mn-lt"/>
              </a:rPr>
              <a:t>2.0+ </a:t>
            </a:r>
            <a:r>
              <a:rPr lang="en-US" altLang="en-US" sz="1800" dirty="0">
                <a:latin typeface="+mn-lt"/>
              </a:rPr>
              <a:t>transferable GPA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482073"/>
          </a:xfrm>
        </p:spPr>
        <p:txBody>
          <a:bodyPr/>
          <a:lstStyle/>
          <a:p>
            <a:pPr algn="ctr"/>
            <a:r>
              <a:rPr lang="en-US" dirty="0"/>
              <a:t>Recommended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92343" y="2264039"/>
            <a:ext cx="5357813" cy="3684588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200" b="1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 kern="0" dirty="0" smtClean="0">
                <a:solidFill>
                  <a:srgbClr val="000000"/>
                </a:solidFill>
              </a:rPr>
              <a:t>60</a:t>
            </a:r>
            <a:r>
              <a:rPr lang="en-US" altLang="en-US" sz="1800" kern="0" dirty="0">
                <a:solidFill>
                  <a:srgbClr val="000000"/>
                </a:solidFill>
              </a:rPr>
              <a:t> CSU-transferable units</a:t>
            </a:r>
          </a:p>
          <a:p>
            <a:pPr marL="342900" lvl="0" indent="-3429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 kern="0" dirty="0">
                <a:solidFill>
                  <a:srgbClr val="000000"/>
                </a:solidFill>
              </a:rPr>
              <a:t>39-unit</a:t>
            </a:r>
            <a:r>
              <a:rPr lang="en-US" altLang="en-US" sz="1800" kern="0" dirty="0">
                <a:solidFill>
                  <a:srgbClr val="000000"/>
                </a:solidFill>
              </a:rPr>
              <a:t> CSU GE-Breadth pattern fulfilled and ”certified”, of which 30 units  must be with a "C" or better (incl. Areas A and B4)</a:t>
            </a:r>
          </a:p>
          <a:p>
            <a:pPr marL="342900" lvl="0" indent="-3429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kern="0" dirty="0">
                <a:solidFill>
                  <a:srgbClr val="000000"/>
                </a:solidFill>
              </a:rPr>
              <a:t>Lower division major preparation</a:t>
            </a:r>
          </a:p>
          <a:p>
            <a:pPr marL="342900" lvl="0" indent="-3429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 kern="0" dirty="0">
                <a:solidFill>
                  <a:srgbClr val="000000"/>
                </a:solidFill>
              </a:rPr>
              <a:t>3.0+ </a:t>
            </a:r>
            <a:r>
              <a:rPr lang="en-US" altLang="en-US" sz="1800" kern="0" dirty="0">
                <a:solidFill>
                  <a:srgbClr val="000000"/>
                </a:solidFill>
              </a:rPr>
              <a:t>GPA</a:t>
            </a:r>
            <a:r>
              <a:rPr lang="en-US" altLang="en-US" sz="1800" b="1" kern="0" dirty="0">
                <a:solidFill>
                  <a:srgbClr val="000000"/>
                </a:solidFill>
              </a:rPr>
              <a:t> </a:t>
            </a:r>
            <a:r>
              <a:rPr lang="en-US" altLang="en-US" sz="1800" kern="0" dirty="0">
                <a:solidFill>
                  <a:srgbClr val="000000"/>
                </a:solidFill>
              </a:rPr>
              <a:t>for “impacted” majors or campuses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099" y="365125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0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5538" cy="1444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+mn-lt"/>
              </a:rPr>
              <a:t>UC Transfer Eligibility Requirements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sz="2200" b="1" dirty="0">
                <a:latin typeface="+mn-lt"/>
              </a:rPr>
              <a:t>60</a:t>
            </a:r>
            <a:r>
              <a:rPr lang="en-US" altLang="en-US" sz="2200" dirty="0">
                <a:latin typeface="+mn-lt"/>
              </a:rPr>
              <a:t> UC-transferable units </a:t>
            </a:r>
            <a:endParaRPr lang="en-US" altLang="en-US" sz="2200" dirty="0"/>
          </a:p>
          <a:p>
            <a:pPr lvl="1"/>
            <a:r>
              <a:rPr lang="en-US" altLang="en-US" sz="1600" dirty="0">
                <a:latin typeface="+mn-lt"/>
              </a:rPr>
              <a:t>SRJC courses # 1 – 47* and up to 4 units of PE  “activity” courses</a:t>
            </a:r>
          </a:p>
          <a:p>
            <a:r>
              <a:rPr lang="en-US" altLang="en-US" sz="2200" b="1" dirty="0">
                <a:latin typeface="+mn-lt"/>
              </a:rPr>
              <a:t>7</a:t>
            </a:r>
            <a:r>
              <a:rPr lang="en-US" altLang="en-US" sz="2200" dirty="0">
                <a:latin typeface="+mn-lt"/>
              </a:rPr>
              <a:t> General Education courses</a:t>
            </a:r>
          </a:p>
          <a:p>
            <a:pPr lvl="1"/>
            <a:r>
              <a:rPr lang="en-US" altLang="en-US" sz="2000" b="1" dirty="0">
                <a:latin typeface="+mn-lt"/>
              </a:rPr>
              <a:t>2</a:t>
            </a:r>
            <a:r>
              <a:rPr lang="en-US" altLang="en-US" sz="2000" dirty="0">
                <a:latin typeface="+mn-lt"/>
              </a:rPr>
              <a:t> courses in English Composition</a:t>
            </a:r>
          </a:p>
          <a:p>
            <a:pPr lvl="1"/>
            <a:r>
              <a:rPr lang="en-US" altLang="en-US" sz="2000" b="1" dirty="0">
                <a:latin typeface="+mn-lt"/>
              </a:rPr>
              <a:t>1</a:t>
            </a:r>
            <a:r>
              <a:rPr lang="en-US" altLang="en-US" sz="2000" dirty="0">
                <a:latin typeface="+mn-lt"/>
              </a:rPr>
              <a:t> course in Mathematics </a:t>
            </a:r>
          </a:p>
          <a:p>
            <a:pPr lvl="1"/>
            <a:r>
              <a:rPr lang="en-US" altLang="en-US" sz="2000" b="1" dirty="0">
                <a:latin typeface="+mn-lt"/>
              </a:rPr>
              <a:t>4</a:t>
            </a:r>
            <a:r>
              <a:rPr lang="en-US" altLang="en-US" sz="2000" dirty="0">
                <a:latin typeface="+mn-lt"/>
              </a:rPr>
              <a:t> additional courses from at least two of the following GE areas: Arts &amp; Humanities; Social &amp; Behavioral Sciences; Physical &amp; Biological Sciences</a:t>
            </a:r>
          </a:p>
          <a:p>
            <a:r>
              <a:rPr lang="en-US" altLang="en-US" sz="2200" b="1" dirty="0">
                <a:latin typeface="+mn-lt"/>
              </a:rPr>
              <a:t>2.4+</a:t>
            </a:r>
            <a:r>
              <a:rPr lang="en-US" altLang="en-US" sz="2200" dirty="0">
                <a:latin typeface="+mn-lt"/>
              </a:rPr>
              <a:t> UC-transferable GPA</a:t>
            </a:r>
            <a:endParaRPr lang="en-US" dirty="0"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Recommended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z="2000" b="1" dirty="0"/>
              <a:t>60</a:t>
            </a:r>
            <a:r>
              <a:rPr lang="en-US" altLang="en-US" sz="2000" dirty="0"/>
              <a:t> UC-transferable units</a:t>
            </a:r>
          </a:p>
          <a:p>
            <a:pPr lvl="1"/>
            <a:r>
              <a:rPr lang="en-US" altLang="en-US" sz="1600" dirty="0"/>
              <a:t>SRJC courses # 1 – 47* and up to 4 units of PE  “activity” courses</a:t>
            </a:r>
          </a:p>
          <a:p>
            <a:r>
              <a:rPr lang="en-US" altLang="en-US" sz="2000" dirty="0"/>
              <a:t>Lower division major preparation completed</a:t>
            </a:r>
          </a:p>
          <a:p>
            <a:r>
              <a:rPr lang="en-US" altLang="en-US" sz="2000" b="1" dirty="0"/>
              <a:t>IGETC</a:t>
            </a:r>
            <a:r>
              <a:rPr lang="en-US" altLang="en-US" sz="2000" dirty="0"/>
              <a:t> or campus-specific GE (low-unit majors) </a:t>
            </a:r>
          </a:p>
          <a:p>
            <a:pPr>
              <a:buFontTx/>
              <a:buNone/>
            </a:pPr>
            <a:r>
              <a:rPr lang="en-US" altLang="en-US" sz="2000" dirty="0"/>
              <a:t>			or </a:t>
            </a:r>
          </a:p>
          <a:p>
            <a:pPr>
              <a:buFontTx/>
              <a:buNone/>
            </a:pPr>
            <a:r>
              <a:rPr lang="en-US" altLang="en-US" sz="2000" dirty="0"/>
              <a:t>	 </a:t>
            </a:r>
            <a:r>
              <a:rPr lang="en-US" altLang="en-US" sz="2000" b="1" dirty="0"/>
              <a:t>7-course</a:t>
            </a:r>
            <a:r>
              <a:rPr lang="en-US" altLang="en-US" sz="2000" dirty="0"/>
              <a:t> minimum GE (high-unit majors)</a:t>
            </a:r>
          </a:p>
          <a:p>
            <a:r>
              <a:rPr lang="en-US" altLang="en-US" sz="2000" b="1" dirty="0"/>
              <a:t>3.0 - 3.5+ </a:t>
            </a:r>
            <a:r>
              <a:rPr lang="en-US" altLang="en-US" sz="2000" dirty="0"/>
              <a:t>UC-transferable GPA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873" y="136337"/>
            <a:ext cx="1450974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7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Understanding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the Transfer 101 workshop offered by the </a:t>
            </a:r>
            <a:r>
              <a:rPr lang="en-US" dirty="0" smtClean="0">
                <a:hlinkClick r:id="rId2"/>
              </a:rPr>
              <a:t>Transfer Center</a:t>
            </a:r>
            <a:endParaRPr lang="en-US" dirty="0" smtClean="0"/>
          </a:p>
          <a:p>
            <a:pPr lvl="1"/>
            <a:r>
              <a:rPr lang="en-US" dirty="0" smtClean="0"/>
              <a:t>Learn about articulation</a:t>
            </a:r>
          </a:p>
          <a:p>
            <a:pPr lvl="1"/>
            <a:r>
              <a:rPr lang="en-US" dirty="0" smtClean="0"/>
              <a:t>Learn about impacted majors</a:t>
            </a:r>
          </a:p>
          <a:p>
            <a:pPr lvl="1"/>
            <a:r>
              <a:rPr lang="en-US" dirty="0" smtClean="0"/>
              <a:t>Learn about the Transfer Admission Guarantee </a:t>
            </a:r>
          </a:p>
          <a:p>
            <a:pPr lvl="1"/>
            <a:r>
              <a:rPr lang="en-US" dirty="0" smtClean="0"/>
              <a:t>Meet with UC, CSU, other campus representatives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8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education patterns for those desiring an AA/AS or AS-T 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education </a:t>
            </a:r>
            <a:r>
              <a:rPr lang="en-US" dirty="0" smtClean="0">
                <a:hlinkClick r:id="rId2"/>
              </a:rPr>
              <a:t>option A </a:t>
            </a:r>
            <a:r>
              <a:rPr lang="en-US" dirty="0" smtClean="0"/>
              <a:t>: SRJC</a:t>
            </a:r>
          </a:p>
          <a:p>
            <a:r>
              <a:rPr lang="en-US" dirty="0" smtClean="0"/>
              <a:t>General education </a:t>
            </a:r>
            <a:r>
              <a:rPr lang="en-US" dirty="0" smtClean="0">
                <a:hlinkClick r:id="rId2"/>
              </a:rPr>
              <a:t>option B</a:t>
            </a:r>
            <a:r>
              <a:rPr lang="en-US" dirty="0" smtClean="0"/>
              <a:t>: CSU</a:t>
            </a:r>
          </a:p>
          <a:p>
            <a:r>
              <a:rPr lang="en-US" dirty="0" smtClean="0"/>
              <a:t>General education </a:t>
            </a:r>
            <a:r>
              <a:rPr lang="en-US" dirty="0" smtClean="0">
                <a:hlinkClick r:id="rId2"/>
              </a:rPr>
              <a:t>option C</a:t>
            </a:r>
            <a:r>
              <a:rPr lang="en-US" dirty="0" smtClean="0"/>
              <a:t>: IGETC for UC and CSU </a:t>
            </a:r>
          </a:p>
          <a:p>
            <a:r>
              <a:rPr lang="en-US" dirty="0" smtClean="0"/>
              <a:t>Which pattern you pick depends on your overall goal. </a:t>
            </a:r>
          </a:p>
          <a:p>
            <a:r>
              <a:rPr lang="en-US" dirty="0" smtClean="0"/>
              <a:t>Don’t know but know you want to transfer and keep your options open? </a:t>
            </a:r>
          </a:p>
          <a:p>
            <a:pPr lvl="1"/>
            <a:r>
              <a:rPr lang="en-US" dirty="0" smtClean="0"/>
              <a:t>Follow option C, IGETC for UC and CSU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60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Estimated hours per week for College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Full time students = 12 or more units </a:t>
            </a:r>
          </a:p>
          <a:p>
            <a:r>
              <a:rPr lang="en-US" dirty="0" smtClean="0"/>
              <a:t>Part time = 6 or so units</a:t>
            </a:r>
          </a:p>
          <a:p>
            <a:r>
              <a:rPr lang="en-US" dirty="0" smtClean="0"/>
              <a:t>Each unit = 1hour of lesson/class time plus 2-3 hours of student time</a:t>
            </a:r>
          </a:p>
          <a:p>
            <a:r>
              <a:rPr lang="en-US" dirty="0" smtClean="0"/>
              <a:t>12 units = 12 hours of lesson/class time plus 24-36 hours of study time outside of class</a:t>
            </a:r>
          </a:p>
          <a:p>
            <a:r>
              <a:rPr lang="en-US" dirty="0" smtClean="0"/>
              <a:t>Are you working?</a:t>
            </a:r>
          </a:p>
          <a:p>
            <a:pPr lvl="1"/>
            <a:r>
              <a:rPr lang="en-US" dirty="0" smtClean="0"/>
              <a:t>If working full-time (40+ hours), we recommend no more than 6 units</a:t>
            </a:r>
          </a:p>
          <a:p>
            <a:pPr lvl="1"/>
            <a:r>
              <a:rPr lang="en-US" dirty="0" smtClean="0"/>
              <a:t>If working part-time (20-25 hours) we recommend 12-15 units</a:t>
            </a:r>
          </a:p>
          <a:p>
            <a:pPr lvl="1"/>
            <a:r>
              <a:rPr lang="en-US" dirty="0" smtClean="0"/>
              <a:t>We only have 24 hours in a day, 168 hours per week. Time management is critical</a:t>
            </a:r>
          </a:p>
        </p:txBody>
      </p:sp>
    </p:spTree>
    <p:extLst>
      <p:ext uri="{BB962C8B-B14F-4D97-AF65-F5344CB8AC3E}">
        <p14:creationId xmlns:p14="http://schemas.microsoft.com/office/powerpoint/2010/main" val="93470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</a:t>
            </a:r>
            <a:r>
              <a:rPr lang="en-US" dirty="0">
                <a:hlinkClick r:id="rId2"/>
              </a:rPr>
              <a:t>schedule of classes </a:t>
            </a:r>
            <a:r>
              <a:rPr lang="en-US" dirty="0"/>
              <a:t>for classes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7800" y="2017713"/>
            <a:ext cx="4645025" cy="34417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00800" y="2017713"/>
            <a:ext cx="4654052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0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building your first semester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What’s your English Placement?</a:t>
            </a:r>
          </a:p>
          <a:p>
            <a:r>
              <a:rPr lang="en-US" dirty="0" smtClean="0"/>
              <a:t>What’s your Math Place?</a:t>
            </a:r>
          </a:p>
          <a:p>
            <a:r>
              <a:rPr lang="en-US" dirty="0" smtClean="0"/>
              <a:t>Certificate?</a:t>
            </a:r>
          </a:p>
          <a:p>
            <a:r>
              <a:rPr lang="en-US" dirty="0" smtClean="0"/>
              <a:t>Transfer?</a:t>
            </a:r>
          </a:p>
          <a:p>
            <a:r>
              <a:rPr lang="en-US" dirty="0" smtClean="0"/>
              <a:t>Undecided? Take Counseling 6</a:t>
            </a:r>
          </a:p>
          <a:p>
            <a:r>
              <a:rPr lang="en-US" dirty="0" smtClean="0"/>
              <a:t>First Year Experience: Counseling 10</a:t>
            </a:r>
          </a:p>
          <a:p>
            <a:r>
              <a:rPr lang="en-US" dirty="0" smtClean="0"/>
              <a:t>Student Success: Counseling 53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 you want to be part of a Learning Community? </a:t>
            </a:r>
          </a:p>
        </p:txBody>
      </p:sp>
    </p:spTree>
    <p:extLst>
      <p:ext uri="{BB962C8B-B14F-4D97-AF65-F5344CB8AC3E}">
        <p14:creationId xmlns:p14="http://schemas.microsoft.com/office/powerpoint/2010/main" val="248788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Certificate</a:t>
            </a:r>
          </a:p>
          <a:p>
            <a:r>
              <a:rPr lang="en-US" dirty="0" smtClean="0"/>
              <a:t>Associate Degrees (AA,AS, AS-T)</a:t>
            </a:r>
          </a:p>
          <a:p>
            <a:r>
              <a:rPr lang="en-US" dirty="0" smtClean="0"/>
              <a:t>Transfer</a:t>
            </a:r>
          </a:p>
          <a:p>
            <a:r>
              <a:rPr lang="en-US" dirty="0" smtClean="0"/>
              <a:t>Learn new job skills</a:t>
            </a:r>
          </a:p>
          <a:p>
            <a:r>
              <a:rPr lang="en-US" dirty="0" smtClean="0"/>
              <a:t>Personal enrichment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55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learning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216" y="2058378"/>
            <a:ext cx="9605635" cy="3448595"/>
          </a:xfrm>
        </p:spPr>
        <p:txBody>
          <a:bodyPr>
            <a:normAutofit/>
          </a:bodyPr>
          <a:lstStyle/>
          <a:p>
            <a:r>
              <a:rPr lang="en-US" dirty="0"/>
              <a:t>Learning communities are linked courses; the same group of students enroll in two or more classes. Learning communities support students’ academic success, build student community, and provide opportunities for campus and community engagement.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Puente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3"/>
              </a:rPr>
              <a:t>APASSS 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UMOJA </a:t>
            </a:r>
            <a:endParaRPr lang="en-US" dirty="0" smtClean="0"/>
          </a:p>
          <a:p>
            <a:pPr lvl="1"/>
            <a:r>
              <a:rPr lang="en-US" dirty="0" err="1" smtClean="0">
                <a:hlinkClick r:id="rId5"/>
              </a:rPr>
              <a:t>Lanzamiento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>
                <a:hlinkClick r:id="rId6"/>
              </a:rPr>
              <a:t>Avanzando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80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your first semester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consider</a:t>
            </a:r>
          </a:p>
          <a:p>
            <a:pPr lvl="1"/>
            <a:r>
              <a:rPr lang="en-US" dirty="0" smtClean="0"/>
              <a:t>Working</a:t>
            </a:r>
          </a:p>
          <a:p>
            <a:pPr lvl="1"/>
            <a:r>
              <a:rPr lang="en-US" dirty="0" smtClean="0"/>
              <a:t>Family obligations</a:t>
            </a:r>
          </a:p>
          <a:p>
            <a:pPr lvl="1"/>
            <a:r>
              <a:rPr lang="en-US" dirty="0" smtClean="0"/>
              <a:t>Are you an athlete?</a:t>
            </a:r>
          </a:p>
          <a:p>
            <a:pPr lvl="1"/>
            <a:r>
              <a:rPr lang="en-US" dirty="0" smtClean="0"/>
              <a:t>Are you an international student?</a:t>
            </a:r>
          </a:p>
          <a:p>
            <a:pPr lvl="1"/>
            <a:r>
              <a:rPr lang="en-US" dirty="0" smtClean="0"/>
              <a:t>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9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first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transfer is your goal</a:t>
            </a:r>
          </a:p>
          <a:p>
            <a:r>
              <a:rPr lang="en-US" dirty="0"/>
              <a:t>Start by adding English if your goal is an AA/AS degree or transfer</a:t>
            </a:r>
          </a:p>
          <a:p>
            <a:r>
              <a:rPr lang="en-US" dirty="0"/>
              <a:t>Add a course related to your major if you know it</a:t>
            </a:r>
          </a:p>
          <a:p>
            <a:r>
              <a:rPr lang="en-US" dirty="0"/>
              <a:t>If you don’t know your major, consider taking Counseling 6</a:t>
            </a:r>
          </a:p>
          <a:p>
            <a:r>
              <a:rPr lang="en-US" dirty="0"/>
              <a:t>Add two additional general education courses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a certificate only is your goal</a:t>
            </a:r>
          </a:p>
          <a:p>
            <a:r>
              <a:rPr lang="en-US" dirty="0" smtClean="0"/>
              <a:t>Begin with adding classes related to the certificate</a:t>
            </a:r>
          </a:p>
          <a:p>
            <a:r>
              <a:rPr lang="en-US" dirty="0" smtClean="0"/>
              <a:t>Look at the recommended course sequence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12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Schedule for a fulltime student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684551"/>
              </p:ext>
            </p:extLst>
          </p:nvPr>
        </p:nvGraphicFramePr>
        <p:xfrm>
          <a:off x="764089" y="2016125"/>
          <a:ext cx="10885116" cy="41341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28372">
                  <a:extLst>
                    <a:ext uri="{9D8B030D-6E8A-4147-A177-3AD203B41FA5}">
                      <a16:colId xmlns:a16="http://schemas.microsoft.com/office/drawing/2014/main" val="1281122327"/>
                    </a:ext>
                  </a:extLst>
                </a:gridCol>
                <a:gridCol w="3628372">
                  <a:extLst>
                    <a:ext uri="{9D8B030D-6E8A-4147-A177-3AD203B41FA5}">
                      <a16:colId xmlns:a16="http://schemas.microsoft.com/office/drawing/2014/main" val="247704391"/>
                    </a:ext>
                  </a:extLst>
                </a:gridCol>
                <a:gridCol w="3628372">
                  <a:extLst>
                    <a:ext uri="{9D8B030D-6E8A-4147-A177-3AD203B41FA5}">
                      <a16:colId xmlns:a16="http://schemas.microsoft.com/office/drawing/2014/main" val="2563851141"/>
                    </a:ext>
                  </a:extLst>
                </a:gridCol>
              </a:tblGrid>
              <a:tr h="41341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Psychology Major (Transfer)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1A, 4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College Composition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General education (GE)</a:t>
                      </a:r>
                    </a:p>
                    <a:p>
                      <a:r>
                        <a:rPr lang="en-US" dirty="0" smtClean="0"/>
                        <a:t>Psychology 1A, 3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Introduction to Psychology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Major pre and 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Area 3, 3 units </a:t>
                      </a:r>
                      <a:r>
                        <a:rPr lang="en-US" sz="1200" dirty="0" smtClean="0"/>
                        <a:t>(IGETC GE)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General education (GE)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err="1" smtClean="0"/>
                        <a:t>Comm</a:t>
                      </a:r>
                      <a:r>
                        <a:rPr lang="en-US" sz="1800" dirty="0" smtClean="0"/>
                        <a:t> 1 or 4, 3 units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Intro</a:t>
                      </a:r>
                      <a:r>
                        <a:rPr lang="en-US" sz="1200" baseline="0" dirty="0" smtClean="0"/>
                        <a:t> to Public Speaking (GE)</a:t>
                      </a:r>
                      <a:endParaRPr lang="en-US" sz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Automotive</a:t>
                      </a:r>
                      <a:r>
                        <a:rPr lang="en-US" baseline="0" dirty="0" smtClean="0"/>
                        <a:t> Tech Certificate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l"/>
                      <a:r>
                        <a:rPr lang="en-US" baseline="0" dirty="0" smtClean="0"/>
                        <a:t>Auto 80, 3 units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Automotive Technology</a:t>
                      </a:r>
                      <a:endParaRPr lang="en-US" sz="1200" baseline="0" dirty="0" smtClean="0"/>
                    </a:p>
                    <a:p>
                      <a:pPr algn="l"/>
                      <a:r>
                        <a:rPr lang="en-US" baseline="0" dirty="0" smtClean="0"/>
                        <a:t>Welding 170, 2 units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Beginning Welding: Fundamentals of Arc and Gas Welding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 156.1, 5 units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 Electrical</a:t>
                      </a:r>
                      <a:r>
                        <a:rPr lang="en-US" sz="12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</a:t>
                      </a:r>
                      <a:endParaRPr lang="en-US" sz="12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</a:t>
                      </a:r>
                      <a:r>
                        <a:rPr lang="en-US" sz="18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51A, 3 units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Beginning Machine Tool Technology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Engineering Major (Transfer)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1A, 4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College Composition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General education (GE)</a:t>
                      </a:r>
                    </a:p>
                    <a:p>
                      <a:r>
                        <a:rPr lang="en-US" dirty="0" smtClean="0"/>
                        <a:t>Math 27, 6 units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College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Alg&amp;Trig</a:t>
                      </a:r>
                      <a:endParaRPr lang="en-US" sz="12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aseline="0" dirty="0" smtClean="0"/>
                        <a:t>OR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/>
                        <a:t>Math 25, 4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College Algebra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err="1" smtClean="0"/>
                        <a:t>Engr</a:t>
                      </a:r>
                      <a:r>
                        <a:rPr lang="en-US" sz="1800" baseline="0" dirty="0" smtClean="0"/>
                        <a:t> 10, 2 units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Intro to </a:t>
                      </a:r>
                      <a:r>
                        <a:rPr lang="en-US" sz="1200" baseline="0" dirty="0" err="1" smtClean="0"/>
                        <a:t>Engr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err="1" smtClean="0"/>
                        <a:t>Chem</a:t>
                      </a:r>
                      <a:r>
                        <a:rPr lang="en-US" sz="1800" baseline="0" dirty="0" smtClean="0"/>
                        <a:t> 42 or 3A/3AL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Introductory</a:t>
                      </a:r>
                      <a:r>
                        <a:rPr lang="en-US" sz="12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Chemistry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76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100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Schedule for a part time student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790764"/>
              </p:ext>
            </p:extLst>
          </p:nvPr>
        </p:nvGraphicFramePr>
        <p:xfrm>
          <a:off x="764089" y="2016125"/>
          <a:ext cx="10885116" cy="41341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28372">
                  <a:extLst>
                    <a:ext uri="{9D8B030D-6E8A-4147-A177-3AD203B41FA5}">
                      <a16:colId xmlns:a16="http://schemas.microsoft.com/office/drawing/2014/main" val="1281122327"/>
                    </a:ext>
                  </a:extLst>
                </a:gridCol>
                <a:gridCol w="3628372">
                  <a:extLst>
                    <a:ext uri="{9D8B030D-6E8A-4147-A177-3AD203B41FA5}">
                      <a16:colId xmlns:a16="http://schemas.microsoft.com/office/drawing/2014/main" val="247704391"/>
                    </a:ext>
                  </a:extLst>
                </a:gridCol>
                <a:gridCol w="3628372">
                  <a:extLst>
                    <a:ext uri="{9D8B030D-6E8A-4147-A177-3AD203B41FA5}">
                      <a16:colId xmlns:a16="http://schemas.microsoft.com/office/drawing/2014/main" val="2563851141"/>
                    </a:ext>
                  </a:extLst>
                </a:gridCol>
              </a:tblGrid>
              <a:tr h="41341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Psychology Major (Transfer)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1A, 4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College Composition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General education (GE)</a:t>
                      </a:r>
                    </a:p>
                    <a:p>
                      <a:r>
                        <a:rPr lang="en-US" dirty="0" smtClean="0"/>
                        <a:t>Psychology 1A, 3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Introduction to Psychology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Major pre and 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Automotive</a:t>
                      </a:r>
                      <a:r>
                        <a:rPr lang="en-US" baseline="0" dirty="0" smtClean="0"/>
                        <a:t> Tech Certificate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l"/>
                      <a:r>
                        <a:rPr lang="en-US" baseline="0" dirty="0" smtClean="0"/>
                        <a:t>Auto 80, 3 units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Automotive Technology</a:t>
                      </a:r>
                      <a:endParaRPr lang="en-US" sz="1200" baseline="0" dirty="0" smtClean="0"/>
                    </a:p>
                    <a:p>
                      <a:pPr algn="l"/>
                      <a:r>
                        <a:rPr lang="en-US" baseline="0" dirty="0" smtClean="0"/>
                        <a:t>Welding 170, 2 units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Beginning Welding: Fundamentals of Arc and Gas Welding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Engineering Major (Transfer)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1A, 4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College Composition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General education (GE)</a:t>
                      </a:r>
                    </a:p>
                    <a:p>
                      <a:r>
                        <a:rPr lang="en-US" dirty="0" smtClean="0"/>
                        <a:t>Math 27, 6 units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College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Alg&amp;Trig</a:t>
                      </a:r>
                      <a:endParaRPr lang="en-US" sz="12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aseline="0" dirty="0" smtClean="0"/>
                        <a:t>OR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/>
                        <a:t>Math 25, 4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College Algebra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76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9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Required classes for some popular majors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94972"/>
              </p:ext>
            </p:extLst>
          </p:nvPr>
        </p:nvGraphicFramePr>
        <p:xfrm>
          <a:off x="1451028" y="2006814"/>
          <a:ext cx="9604376" cy="358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869">
                  <a:extLst>
                    <a:ext uri="{9D8B030D-6E8A-4147-A177-3AD203B41FA5}">
                      <a16:colId xmlns:a16="http://schemas.microsoft.com/office/drawing/2014/main" val="1434553608"/>
                    </a:ext>
                  </a:extLst>
                </a:gridCol>
                <a:gridCol w="6558507">
                  <a:extLst>
                    <a:ext uri="{9D8B030D-6E8A-4147-A177-3AD203B41FA5}">
                      <a16:colId xmlns:a16="http://schemas.microsoft.com/office/drawing/2014/main" val="4238546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90207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r>
                        <a:rPr lang="en-US" dirty="0" smtClean="0"/>
                        <a:t>Psychology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PSYCH 1A,</a:t>
                      </a:r>
                      <a:r>
                        <a:rPr lang="en-US" baseline="0" dirty="0" smtClean="0"/>
                        <a:t> BIO 10or16. MATH 15 or PSYCH 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049523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r>
                        <a:rPr lang="en-US" dirty="0" smtClean="0"/>
                        <a:t>Kinesiology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KINES 1, BIO 10, MATH 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912566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10, MATH 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77801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r>
                        <a:rPr lang="en-US" dirty="0" smtClean="0"/>
                        <a:t>Biology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 10, CHEM 42/3A,3AL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096561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r>
                        <a:rPr lang="en-US" dirty="0" smtClean="0"/>
                        <a:t>Nursing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</a:t>
                      </a:r>
                      <a:r>
                        <a:rPr lang="en-US" baseline="0" dirty="0" smtClean="0"/>
                        <a:t> 1A, BIO 10, CHEM 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50068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r>
                        <a:rPr lang="en-US" dirty="0" smtClean="0"/>
                        <a:t>Child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 10, 51, 90.1,</a:t>
                      </a:r>
                      <a:r>
                        <a:rPr lang="en-US" baseline="0" dirty="0" smtClean="0"/>
                        <a:t> 90.4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029118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40747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66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237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Student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err="1" smtClean="0"/>
              <a:t>ed</a:t>
            </a:r>
            <a:r>
              <a:rPr lang="en-US" dirty="0" smtClean="0"/>
              <a:t> plan will be added to your student portal</a:t>
            </a:r>
          </a:p>
          <a:p>
            <a:r>
              <a:rPr lang="en-US" dirty="0" smtClean="0"/>
              <a:t>It can be accessed under the Admissions and Registration section or the </a:t>
            </a:r>
            <a:r>
              <a:rPr lang="en-US" dirty="0" err="1" smtClean="0"/>
              <a:t>MyRecords</a:t>
            </a:r>
            <a:r>
              <a:rPr lang="en-US" dirty="0" smtClean="0"/>
              <a:t> Section</a:t>
            </a:r>
          </a:p>
          <a:p>
            <a:r>
              <a:rPr lang="en-US" dirty="0"/>
              <a:t>Use the classes on the </a:t>
            </a:r>
            <a:r>
              <a:rPr lang="en-US" dirty="0" err="1"/>
              <a:t>ed</a:t>
            </a:r>
            <a:r>
              <a:rPr lang="en-US" dirty="0"/>
              <a:t> plan to register for classes during your priority registration </a:t>
            </a:r>
            <a:r>
              <a:rPr lang="en-US" dirty="0" smtClean="0"/>
              <a:t>date and time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2484" y="2010878"/>
            <a:ext cx="4966042" cy="3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54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hlinkClick r:id="rId2"/>
              </a:rPr>
              <a:t>Student Support Services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be sure to take advantage of our many services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216" y="2090057"/>
            <a:ext cx="9605636" cy="3476294"/>
          </a:xfrm>
        </p:spPr>
        <p:txBody>
          <a:bodyPr/>
          <a:lstStyle/>
          <a:p>
            <a:r>
              <a:rPr lang="en-US" dirty="0" smtClean="0"/>
              <a:t>Think about what services you may want to access?</a:t>
            </a:r>
          </a:p>
          <a:p>
            <a:r>
              <a:rPr lang="en-US" dirty="0" smtClean="0"/>
              <a:t>Everyone should apply for financial aid</a:t>
            </a:r>
          </a:p>
          <a:p>
            <a:r>
              <a:rPr lang="en-US" dirty="0" smtClean="0"/>
              <a:t>Use the Welcome and Connect Center for registration and financial aid application assistance</a:t>
            </a:r>
          </a:p>
          <a:p>
            <a:r>
              <a:rPr lang="en-US" dirty="0" smtClean="0"/>
              <a:t>Use the English Writing Center for any writing assignment, not just English classes</a:t>
            </a:r>
          </a:p>
          <a:p>
            <a:r>
              <a:rPr lang="en-US" dirty="0" smtClean="0"/>
              <a:t>Use the Math Lab or Tutoring Center for math assistance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32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Check your student portal for your education plan 1-2 days after attending this workshop</a:t>
            </a:r>
          </a:p>
          <a:p>
            <a:r>
              <a:rPr lang="en-US" dirty="0" smtClean="0"/>
              <a:t>Register for your classes during your priority registration day and time</a:t>
            </a:r>
          </a:p>
          <a:p>
            <a:r>
              <a:rPr lang="en-US" dirty="0" smtClean="0"/>
              <a:t>Contact the Welcome and Connect Center if you need help with registration</a:t>
            </a:r>
          </a:p>
          <a:p>
            <a:r>
              <a:rPr lang="en-US" dirty="0" smtClean="0"/>
              <a:t>Check your student portal to verify your class schedule and class start dates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Transferring students – Attend the Transfer 101 Workshop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Certificates versus majors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Certificates are focused areas of study (vocation)</a:t>
            </a:r>
          </a:p>
          <a:p>
            <a:pPr lvl="1"/>
            <a:r>
              <a:rPr lang="en-US" dirty="0" smtClean="0"/>
              <a:t>Hands-on </a:t>
            </a:r>
            <a:r>
              <a:rPr lang="en-US" dirty="0"/>
              <a:t>curriculum taught by professionals and shaped via Advisory Boards with industry </a:t>
            </a:r>
            <a:r>
              <a:rPr lang="en-US" dirty="0" smtClean="0"/>
              <a:t>leaders</a:t>
            </a:r>
          </a:p>
          <a:p>
            <a:pPr lvl="1"/>
            <a:r>
              <a:rPr lang="en-US" dirty="0" smtClean="0"/>
              <a:t>SRJC offers over </a:t>
            </a:r>
            <a:r>
              <a:rPr lang="en-US" dirty="0"/>
              <a:t>100 </a:t>
            </a:r>
            <a:r>
              <a:rPr lang="en-US" dirty="0">
                <a:hlinkClick r:id="rId2"/>
              </a:rPr>
              <a:t>certificates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Majors are an area of study, general education (GE) and possibly electives.</a:t>
            </a:r>
          </a:p>
          <a:p>
            <a:pPr lvl="1"/>
            <a:r>
              <a:rPr lang="en-US" dirty="0"/>
              <a:t>To </a:t>
            </a:r>
            <a:r>
              <a:rPr lang="en-US" dirty="0" smtClean="0"/>
              <a:t>earn </a:t>
            </a:r>
            <a:r>
              <a:rPr lang="en-US" dirty="0"/>
              <a:t>an Associate Degree a student must complete a major course of study of at least 18 college units from the SRJC list of approved</a:t>
            </a:r>
            <a:r>
              <a:rPr lang="en-US" b="1" dirty="0">
                <a:hlinkClick r:id="rId3"/>
              </a:rPr>
              <a:t> </a:t>
            </a:r>
            <a:r>
              <a:rPr lang="en-US" b="1" dirty="0" smtClean="0">
                <a:hlinkClick r:id="rId3"/>
              </a:rPr>
              <a:t>majors</a:t>
            </a:r>
            <a:r>
              <a:rPr lang="en-US" dirty="0"/>
              <a:t> </a:t>
            </a:r>
            <a:r>
              <a:rPr lang="en-US" dirty="0" smtClean="0"/>
              <a:t>and GE completion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major provides coherence, focus, depth, sequencing, and synthesis of learning. A course may be used to satisfy both a General </a:t>
            </a:r>
            <a:r>
              <a:rPr lang="en-US" dirty="0" smtClean="0"/>
              <a:t>Education (GE) </a:t>
            </a:r>
            <a:r>
              <a:rPr lang="en-US" dirty="0"/>
              <a:t>requirement and a major requirement 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434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online class schedule will give you the following information</a:t>
            </a:r>
          </a:p>
          <a:p>
            <a:pPr lvl="1"/>
            <a:r>
              <a:rPr lang="en-US" dirty="0" smtClean="0"/>
              <a:t>Course prefix and number (English 1A) and course title</a:t>
            </a:r>
            <a:endParaRPr lang="en-US" dirty="0"/>
          </a:p>
          <a:p>
            <a:pPr lvl="1"/>
            <a:r>
              <a:rPr lang="en-US" dirty="0" smtClean="0"/>
              <a:t>Location (Santa Rosa, Petaluma, Shone Farm, Roseland, Public Safety)</a:t>
            </a:r>
          </a:p>
          <a:p>
            <a:pPr lvl="1"/>
            <a:r>
              <a:rPr lang="en-US" dirty="0" smtClean="0"/>
              <a:t>Modality (in person, online, hybrid)</a:t>
            </a:r>
          </a:p>
          <a:p>
            <a:pPr lvl="1"/>
            <a:r>
              <a:rPr lang="en-US" dirty="0" smtClean="0"/>
              <a:t>Instructor</a:t>
            </a:r>
          </a:p>
          <a:p>
            <a:pPr lvl="1"/>
            <a:r>
              <a:rPr lang="en-US" dirty="0" smtClean="0"/>
              <a:t>Class size </a:t>
            </a:r>
          </a:p>
          <a:p>
            <a:pPr lvl="1"/>
            <a:r>
              <a:rPr lang="en-US" dirty="0" smtClean="0"/>
              <a:t>Units</a:t>
            </a:r>
          </a:p>
          <a:p>
            <a:pPr lvl="1"/>
            <a:r>
              <a:rPr lang="en-US" dirty="0" smtClean="0"/>
              <a:t>Important dates (last day to add, get a refund, drop,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535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553998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How to read the schedule of classes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253" y="2003599"/>
            <a:ext cx="7903923" cy="46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8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553998"/>
            <a:ext cx="9603275" cy="1049235"/>
          </a:xfrm>
        </p:spPr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b="1" i="1" dirty="0" smtClean="0"/>
              <a:t>Description</a:t>
            </a:r>
            <a:r>
              <a:rPr lang="en-US" sz="2000" dirty="0" smtClean="0"/>
              <a:t> provides a brief Explanation of the course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b="1" i="1" dirty="0" smtClean="0">
                <a:hlinkClick r:id="rId2"/>
              </a:rPr>
              <a:t>Course outline </a:t>
            </a:r>
            <a:r>
              <a:rPr lang="en-US" sz="2000" dirty="0" smtClean="0"/>
              <a:t>to get the detailed description of class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1578" y="2016125"/>
            <a:ext cx="9603275" cy="42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3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Ways to take 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Person – Fully on campus at the scheduled time and location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Online synchronous – delivered at specified time but via zoom (not on campus)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8" y="2544611"/>
            <a:ext cx="9603275" cy="1371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4445281"/>
            <a:ext cx="9603275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3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Ways to take 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asynchronous – Students </a:t>
            </a:r>
            <a:r>
              <a:rPr lang="en-US" dirty="0"/>
              <a:t>complete their coursework without ever being required to be “live” with their instructor.  </a:t>
            </a:r>
            <a:r>
              <a:rPr lang="en-US" dirty="0" smtClean="0"/>
              <a:t>There is no zoom required.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Hybrid – Some portion of the class is in person and the rest online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8" y="2839422"/>
            <a:ext cx="9603275" cy="1028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8" y="4266058"/>
            <a:ext cx="9603275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1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1009</TotalTime>
  <Words>2168</Words>
  <Application>Microsoft Office PowerPoint</Application>
  <PresentationFormat>Widescreen</PresentationFormat>
  <Paragraphs>342</Paragraphs>
  <Slides>38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Gill Sans MT</vt:lpstr>
      <vt:lpstr>Gallery</vt:lpstr>
      <vt:lpstr>My First semester</vt:lpstr>
      <vt:lpstr>Workshop overview</vt:lpstr>
      <vt:lpstr>Educational Options</vt:lpstr>
      <vt:lpstr>Certificates versus majors</vt:lpstr>
      <vt:lpstr>The Class Schedule</vt:lpstr>
      <vt:lpstr>How to read the schedule of classes</vt:lpstr>
      <vt:lpstr>  Description provides a brief Explanation of the course  Course outline to get the detailed description of class</vt:lpstr>
      <vt:lpstr>Ways to take a class</vt:lpstr>
      <vt:lpstr>Ways to take a class</vt:lpstr>
      <vt:lpstr>Creating your first semester schedule</vt:lpstr>
      <vt:lpstr>Creating your first semester schedule</vt:lpstr>
      <vt:lpstr>Where to find your English and math placements in your student portal</vt:lpstr>
      <vt:lpstr>Which English and Math Class should I take?</vt:lpstr>
      <vt:lpstr>English and Math</vt:lpstr>
      <vt:lpstr>Understanding your math placement </vt:lpstr>
      <vt:lpstr>Which Math should I take?</vt:lpstr>
      <vt:lpstr>Which Math should I take?</vt:lpstr>
      <vt:lpstr>Certificate options</vt:lpstr>
      <vt:lpstr>Transfer options Have you ever heard . . .?</vt:lpstr>
      <vt:lpstr>What does it mean to transfer?</vt:lpstr>
      <vt:lpstr>PowerPoint Presentation</vt:lpstr>
      <vt:lpstr>Transfer Requirements</vt:lpstr>
      <vt:lpstr>CSU Transfer Eligibility Requirements</vt:lpstr>
      <vt:lpstr>UC Transfer Eligibility Requirements </vt:lpstr>
      <vt:lpstr>Understanding Transfer</vt:lpstr>
      <vt:lpstr>General education patterns for those desiring an AA/AS or AS-T degree</vt:lpstr>
      <vt:lpstr>Estimated hours per week for College Classes</vt:lpstr>
      <vt:lpstr>Look at the schedule of classes for classes </vt:lpstr>
      <vt:lpstr>Let’s start building your first semester plan</vt:lpstr>
      <vt:lpstr>What is a learning community?</vt:lpstr>
      <vt:lpstr>Building your first semester plan</vt:lpstr>
      <vt:lpstr>My first semester</vt:lpstr>
      <vt:lpstr>Sample Schedule for a fulltime student</vt:lpstr>
      <vt:lpstr>Sample Schedule for a part time student</vt:lpstr>
      <vt:lpstr>SOME Required classes for some popular majors</vt:lpstr>
      <vt:lpstr>Your Student portal</vt:lpstr>
      <vt:lpstr>Student Support Services  be sure to take advantage of our many services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semester</dc:title>
  <dc:creator>Avila, Filomena</dc:creator>
  <cp:lastModifiedBy>Lohne, Erica</cp:lastModifiedBy>
  <cp:revision>60</cp:revision>
  <cp:lastPrinted>2023-10-30T21:10:54Z</cp:lastPrinted>
  <dcterms:created xsi:type="dcterms:W3CDTF">2023-10-17T20:09:54Z</dcterms:created>
  <dcterms:modified xsi:type="dcterms:W3CDTF">2024-02-21T18:53:06Z</dcterms:modified>
</cp:coreProperties>
</file>