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133448-0C05-44BF-8217-3D97E83DF4B8}"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97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133448-0C05-44BF-8217-3D97E83DF4B8}"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16936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133448-0C05-44BF-8217-3D97E83DF4B8}"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10608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133448-0C05-44BF-8217-3D97E83DF4B8}"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367355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133448-0C05-44BF-8217-3D97E83DF4B8}"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90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133448-0C05-44BF-8217-3D97E83DF4B8}"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86111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133448-0C05-44BF-8217-3D97E83DF4B8}"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154670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133448-0C05-44BF-8217-3D97E83DF4B8}"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94258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133448-0C05-44BF-8217-3D97E83DF4B8}" type="datetimeFigureOut">
              <a:rPr lang="en-US" smtClean="0"/>
              <a:t>4/5/2023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352276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133448-0C05-44BF-8217-3D97E83DF4B8}" type="datetimeFigureOut">
              <a:rPr lang="en-US" smtClean="0"/>
              <a:t>4/5/2023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FF3E19-2721-4641-87AC-9156B4A31EF1}" type="slidenum">
              <a:rPr lang="en-US" smtClean="0"/>
              <a:t>‹#›</a:t>
            </a:fld>
            <a:endParaRPr lang="en-US"/>
          </a:p>
        </p:txBody>
      </p:sp>
    </p:spTree>
    <p:extLst>
      <p:ext uri="{BB962C8B-B14F-4D97-AF65-F5344CB8AC3E}">
        <p14:creationId xmlns:p14="http://schemas.microsoft.com/office/powerpoint/2010/main" val="379468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133448-0C05-44BF-8217-3D97E83DF4B8}"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323621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D133448-0C05-44BF-8217-3D97E83DF4B8}" type="datetimeFigureOut">
              <a:rPr lang="en-US" smtClean="0"/>
              <a:t>4/5/2023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FF3E19-2721-4641-87AC-9156B4A31EF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438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https://articulation.santarosa.edu/sites/articulation.santarosa.edu/files/Option%20B%20GE%20Current.pdf?subject=GE%20B" TargetMode="External"/><Relationship Id="rId2" Type="http://schemas.openxmlformats.org/officeDocument/2006/relationships/hyperlink" Target="mailto:https://articulation.santarosa.edu/sites/articulation.santarosa.edu/files/Option%20A%20GE%20Current.pdf?subject=GE"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mailto:https://articulation.santarosa.edu/sites/articulation.santarosa.edu/files/Option%20C%20GE%20Current.pdf?subject=GE%20C"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https://admissions.santarosa.edu/transfer-credit-evaluation-form?subject=Ev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adn.santarosa.edu/admission-applic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titesting.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n.ca.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nursing.sonoma.edu/academic-programs/post-licensure-bsn/post-licensure-requirem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ursingassistant.santarosa.edu/" TargetMode="External"/><Relationship Id="rId2" Type="http://schemas.openxmlformats.org/officeDocument/2006/relationships/hyperlink" Target="https://healthsciences.santarosa.edu/" TargetMode="External"/><Relationship Id="rId1" Type="http://schemas.openxmlformats.org/officeDocument/2006/relationships/slideLayout" Target="../slideLayouts/slideLayout2.xml"/><Relationship Id="rId5" Type="http://schemas.openxmlformats.org/officeDocument/2006/relationships/hyperlink" Target="https://adn.santarosa.edu/" TargetMode="External"/><Relationship Id="rId4" Type="http://schemas.openxmlformats.org/officeDocument/2006/relationships/hyperlink" Target="https://vocational-nursing.santarosa.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KOXCKj2ia0Do8JtEXLu1iXL7mkD_CV4z/edit" TargetMode="External"/><Relationship Id="rId2" Type="http://schemas.openxmlformats.org/officeDocument/2006/relationships/hyperlink" Target="https://nursing.sonoma.edu/academic-programs/pre-licensure-bsn"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dmissions.santarosa.edu/transfer-credit-evaluation-for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ntarosa.edu/students"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vocational-nursing.santarosa.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dn.santarosa.edu/frequently-asked-questions" TargetMode="External"/><Relationship Id="rId2" Type="http://schemas.openxmlformats.org/officeDocument/2006/relationships/hyperlink" Target="https://adn.santarosa.edu/"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967470"/>
          </a:xfrm>
        </p:spPr>
        <p:txBody>
          <a:bodyPr>
            <a:normAutofit fontScale="90000"/>
          </a:bodyPr>
          <a:lstStyle/>
          <a:p>
            <a:r>
              <a:rPr lang="en-US" dirty="0" smtClean="0"/>
              <a:t>Nursing Information Meeting</a:t>
            </a:r>
            <a:endParaRPr lang="en-US" dirty="0"/>
          </a:p>
        </p:txBody>
      </p:sp>
      <p:sp>
        <p:nvSpPr>
          <p:cNvPr id="3" name="Subtitle 2"/>
          <p:cNvSpPr>
            <a:spLocks noGrp="1"/>
          </p:cNvSpPr>
          <p:nvPr>
            <p:ph type="subTitle" idx="1"/>
          </p:nvPr>
        </p:nvSpPr>
        <p:spPr>
          <a:xfrm>
            <a:off x="1100051" y="4412609"/>
            <a:ext cx="10058400" cy="1186012"/>
          </a:xfrm>
        </p:spPr>
        <p:txBody>
          <a:bodyPr/>
          <a:lstStyle/>
          <a:p>
            <a:r>
              <a:rPr lang="en-US" dirty="0" smtClean="0"/>
              <a:t>Presented by the counseling Department to help you understand, plan and successfully complete the prerequisites for SRJC’s ADN program.</a:t>
            </a:r>
            <a:endParaRPr lang="en-US" dirty="0"/>
          </a:p>
        </p:txBody>
      </p:sp>
      <p:pic>
        <p:nvPicPr>
          <p:cNvPr id="4" name="Picture 3" descr="Stethoscope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620" y="2045514"/>
            <a:ext cx="1895912" cy="1695975"/>
          </a:xfrm>
          <a:prstGeom prst="rect">
            <a:avLst/>
          </a:prstGeom>
        </p:spPr>
      </p:pic>
    </p:spTree>
    <p:extLst>
      <p:ext uri="{BB962C8B-B14F-4D97-AF65-F5344CB8AC3E}">
        <p14:creationId xmlns:p14="http://schemas.microsoft.com/office/powerpoint/2010/main" val="108895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557939" y="30997"/>
            <a:ext cx="10872062" cy="6369803"/>
            <a:chOff x="47625" y="0"/>
            <a:chExt cx="8953382" cy="6887879"/>
          </a:xfrm>
        </p:grpSpPr>
        <p:sp>
          <p:nvSpPr>
            <p:cNvPr id="4" name="Rectangle 98"/>
            <p:cNvSpPr>
              <a:spLocks noChangeArrowheads="1"/>
            </p:cNvSpPr>
            <p:nvPr/>
          </p:nvSpPr>
          <p:spPr bwMode="auto">
            <a:xfrm>
              <a:off x="3881438" y="663575"/>
              <a:ext cx="1800225" cy="1360488"/>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solidFill>
                  <a:schemeClr val="bg2"/>
                </a:solidFill>
              </a:endParaRPr>
            </a:p>
          </p:txBody>
        </p:sp>
        <p:sp>
          <p:nvSpPr>
            <p:cNvPr id="5" name="Rectangle 64"/>
            <p:cNvSpPr>
              <a:spLocks noChangeArrowheads="1"/>
            </p:cNvSpPr>
            <p:nvPr/>
          </p:nvSpPr>
          <p:spPr bwMode="auto">
            <a:xfrm>
              <a:off x="152400" y="838200"/>
              <a:ext cx="1447800" cy="838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6" name="Rectangle 62"/>
            <p:cNvSpPr>
              <a:spLocks noChangeArrowheads="1"/>
            </p:cNvSpPr>
            <p:nvPr/>
          </p:nvSpPr>
          <p:spPr bwMode="auto">
            <a:xfrm>
              <a:off x="533400" y="0"/>
              <a:ext cx="807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7" name="Text Box 2"/>
            <p:cNvSpPr txBox="1">
              <a:spLocks noChangeArrowheads="1"/>
            </p:cNvSpPr>
            <p:nvPr/>
          </p:nvSpPr>
          <p:spPr bwMode="auto">
            <a:xfrm>
              <a:off x="577850" y="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S.R.J.C. Associate Degree Nursing Preparation Worksheet</a:t>
              </a:r>
            </a:p>
          </p:txBody>
        </p:sp>
        <p:sp>
          <p:nvSpPr>
            <p:cNvPr id="8" name="Oval 3"/>
            <p:cNvSpPr>
              <a:spLocks noChangeArrowheads="1"/>
            </p:cNvSpPr>
            <p:nvPr/>
          </p:nvSpPr>
          <p:spPr bwMode="auto">
            <a:xfrm>
              <a:off x="1371600" y="1828800"/>
              <a:ext cx="1357313" cy="947738"/>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t>Biology 10 &amp; </a:t>
              </a:r>
            </a:p>
            <a:p>
              <a:pPr algn="ctr">
                <a:spcBef>
                  <a:spcPct val="0"/>
                </a:spcBef>
                <a:buFontTx/>
                <a:buNone/>
              </a:pPr>
              <a:r>
                <a:rPr lang="en-US" altLang="en-US" sz="1200"/>
                <a:t>English 1A</a:t>
              </a:r>
            </a:p>
            <a:p>
              <a:pPr algn="ctr">
                <a:spcBef>
                  <a:spcPct val="0"/>
                </a:spcBef>
                <a:buFontTx/>
                <a:buNone/>
              </a:pPr>
              <a:r>
                <a:rPr lang="en-US" altLang="en-US" sz="1200"/>
                <a:t>4 units each</a:t>
              </a:r>
              <a:endParaRPr lang="en-US" altLang="en-US" sz="2400"/>
            </a:p>
          </p:txBody>
        </p:sp>
        <p:sp>
          <p:nvSpPr>
            <p:cNvPr id="9" name="Oval 4"/>
            <p:cNvSpPr>
              <a:spLocks noChangeArrowheads="1"/>
            </p:cNvSpPr>
            <p:nvPr/>
          </p:nvSpPr>
          <p:spPr bwMode="auto">
            <a:xfrm>
              <a:off x="1371600" y="3124200"/>
              <a:ext cx="1447800" cy="762000"/>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b="1"/>
            </a:p>
            <a:p>
              <a:pPr algn="ctr">
                <a:spcBef>
                  <a:spcPct val="0"/>
                </a:spcBef>
                <a:buFontTx/>
                <a:buNone/>
              </a:pPr>
              <a:endParaRPr lang="en-US" altLang="en-US" sz="1200" b="1"/>
            </a:p>
            <a:p>
              <a:pPr algn="ctr">
                <a:spcBef>
                  <a:spcPct val="0"/>
                </a:spcBef>
                <a:buFontTx/>
                <a:buNone/>
              </a:pPr>
              <a:r>
                <a:rPr lang="en-US" altLang="en-US" sz="1200"/>
                <a:t>Chemistry  60</a:t>
              </a:r>
            </a:p>
            <a:p>
              <a:pPr algn="ctr">
                <a:spcBef>
                  <a:spcPct val="0"/>
                </a:spcBef>
                <a:buFontTx/>
                <a:buNone/>
              </a:pPr>
              <a:r>
                <a:rPr lang="en-US" altLang="en-US" sz="1200"/>
                <a:t>5 units</a:t>
              </a:r>
            </a:p>
            <a:p>
              <a:pPr algn="ctr">
                <a:spcBef>
                  <a:spcPct val="0"/>
                </a:spcBef>
                <a:buFontTx/>
                <a:buNone/>
              </a:pPr>
              <a:endParaRPr lang="en-US" altLang="en-US" sz="2400"/>
            </a:p>
          </p:txBody>
        </p:sp>
        <p:sp>
          <p:nvSpPr>
            <p:cNvPr id="10" name="Oval 5"/>
            <p:cNvSpPr>
              <a:spLocks noChangeArrowheads="1"/>
            </p:cNvSpPr>
            <p:nvPr/>
          </p:nvSpPr>
          <p:spPr bwMode="auto">
            <a:xfrm>
              <a:off x="2514600" y="762000"/>
              <a:ext cx="1295400" cy="609600"/>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*Anatomy 1</a:t>
              </a:r>
            </a:p>
            <a:p>
              <a:pPr algn="ctr">
                <a:spcBef>
                  <a:spcPct val="0"/>
                </a:spcBef>
                <a:buFontTx/>
                <a:buNone/>
              </a:pPr>
              <a:r>
                <a:rPr lang="en-US" altLang="en-US" sz="1200"/>
                <a:t>5 units</a:t>
              </a:r>
            </a:p>
          </p:txBody>
        </p:sp>
        <p:sp>
          <p:nvSpPr>
            <p:cNvPr id="11" name="Oval 6"/>
            <p:cNvSpPr>
              <a:spLocks noChangeArrowheads="1"/>
            </p:cNvSpPr>
            <p:nvPr/>
          </p:nvSpPr>
          <p:spPr bwMode="auto">
            <a:xfrm>
              <a:off x="4495800" y="2133600"/>
              <a:ext cx="1295400" cy="609600"/>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*Physiology 1</a:t>
              </a:r>
            </a:p>
            <a:p>
              <a:pPr algn="ctr">
                <a:spcBef>
                  <a:spcPct val="0"/>
                </a:spcBef>
                <a:buFontTx/>
                <a:buNone/>
              </a:pPr>
              <a:r>
                <a:rPr lang="en-US" altLang="en-US" sz="1200"/>
                <a:t>5 units</a:t>
              </a:r>
            </a:p>
          </p:txBody>
        </p:sp>
        <p:sp>
          <p:nvSpPr>
            <p:cNvPr id="12" name="Oval 7"/>
            <p:cNvSpPr>
              <a:spLocks noChangeArrowheads="1"/>
            </p:cNvSpPr>
            <p:nvPr/>
          </p:nvSpPr>
          <p:spPr bwMode="auto">
            <a:xfrm>
              <a:off x="4341813" y="3048000"/>
              <a:ext cx="1881187" cy="2147888"/>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3" name="Text Box 13"/>
            <p:cNvSpPr txBox="1">
              <a:spLocks noChangeArrowheads="1"/>
            </p:cNvSpPr>
            <p:nvPr/>
          </p:nvSpPr>
          <p:spPr bwMode="auto">
            <a:xfrm>
              <a:off x="4458528" y="3435319"/>
              <a:ext cx="1655762"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a:p>
            <a:p>
              <a:pPr algn="ctr">
                <a:spcBef>
                  <a:spcPct val="0"/>
                </a:spcBef>
                <a:buFontTx/>
                <a:buNone/>
              </a:pPr>
              <a:r>
                <a:rPr lang="en-US" altLang="en-US" sz="1200" b="1"/>
                <a:t>*Microbiology 5</a:t>
              </a:r>
            </a:p>
            <a:p>
              <a:pPr algn="ctr">
                <a:spcBef>
                  <a:spcPct val="0"/>
                </a:spcBef>
                <a:buFontTx/>
                <a:buNone/>
              </a:pPr>
              <a:r>
                <a:rPr lang="en-US" altLang="en-US" sz="1200"/>
                <a:t>5 units </a:t>
              </a:r>
            </a:p>
            <a:p>
              <a:pPr algn="ctr">
                <a:spcBef>
                  <a:spcPct val="0"/>
                </a:spcBef>
                <a:buFontTx/>
                <a:buNone/>
              </a:pPr>
              <a:r>
                <a:rPr lang="en-US" altLang="en-US" sz="1200"/>
                <a:t>or</a:t>
              </a:r>
            </a:p>
            <a:p>
              <a:pPr algn="ctr">
                <a:spcBef>
                  <a:spcPct val="0"/>
                </a:spcBef>
                <a:buFontTx/>
                <a:buNone/>
              </a:pPr>
              <a:r>
                <a:rPr lang="en-US" altLang="en-US" sz="1200" b="1"/>
                <a:t>*Microbiology 60</a:t>
              </a:r>
            </a:p>
            <a:p>
              <a:pPr algn="ctr">
                <a:spcBef>
                  <a:spcPct val="0"/>
                </a:spcBef>
                <a:buFontTx/>
                <a:buNone/>
              </a:pPr>
              <a:r>
                <a:rPr lang="en-US" altLang="en-US" sz="1200"/>
                <a:t>4 units</a:t>
              </a:r>
            </a:p>
            <a:p>
              <a:pPr algn="ctr">
                <a:spcBef>
                  <a:spcPct val="0"/>
                </a:spcBef>
                <a:buFontTx/>
                <a:buNone/>
              </a:pPr>
              <a:endParaRPr lang="en-US" altLang="en-US" sz="1000"/>
            </a:p>
            <a:p>
              <a:pPr algn="ctr">
                <a:spcBef>
                  <a:spcPct val="0"/>
                </a:spcBef>
              </a:pPr>
              <a:endParaRPr lang="en-US" altLang="en-US" sz="1200"/>
            </a:p>
            <a:p>
              <a:pPr algn="ctr">
                <a:spcBef>
                  <a:spcPct val="0"/>
                </a:spcBef>
                <a:buFontTx/>
                <a:buNone/>
              </a:pPr>
              <a:endParaRPr lang="en-US" altLang="en-US" sz="2400"/>
            </a:p>
          </p:txBody>
        </p:sp>
        <p:sp>
          <p:nvSpPr>
            <p:cNvPr id="14" name="Rectangle 14"/>
            <p:cNvSpPr>
              <a:spLocks noChangeArrowheads="1"/>
            </p:cNvSpPr>
            <p:nvPr/>
          </p:nvSpPr>
          <p:spPr bwMode="auto">
            <a:xfrm>
              <a:off x="155575" y="3967163"/>
              <a:ext cx="1036638" cy="76835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a:t>Completion of</a:t>
              </a:r>
            </a:p>
            <a:p>
              <a:pPr algn="ctr">
                <a:spcBef>
                  <a:spcPct val="0"/>
                </a:spcBef>
                <a:buFontTx/>
                <a:buNone/>
              </a:pPr>
              <a:r>
                <a:rPr lang="en-US" altLang="en-US" sz="1000"/>
                <a:t>Math 150</a:t>
              </a:r>
            </a:p>
            <a:p>
              <a:pPr algn="ctr">
                <a:spcBef>
                  <a:spcPct val="0"/>
                </a:spcBef>
                <a:buFontTx/>
                <a:buNone/>
              </a:pPr>
              <a:r>
                <a:rPr lang="en-US" altLang="en-US" sz="1000"/>
                <a:t>recommended</a:t>
              </a:r>
            </a:p>
          </p:txBody>
        </p:sp>
        <p:sp>
          <p:nvSpPr>
            <p:cNvPr id="15" name="Line 16"/>
            <p:cNvSpPr>
              <a:spLocks noChangeShapeType="1"/>
            </p:cNvSpPr>
            <p:nvPr/>
          </p:nvSpPr>
          <p:spPr bwMode="auto">
            <a:xfrm flipH="1">
              <a:off x="769938" y="3544888"/>
              <a:ext cx="614362" cy="422275"/>
            </a:xfrm>
            <a:prstGeom prst="line">
              <a:avLst/>
            </a:prstGeom>
            <a:noFill/>
            <a:ln w="952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7"/>
            <p:cNvSpPr>
              <a:spLocks noChangeShapeType="1"/>
            </p:cNvSpPr>
            <p:nvPr/>
          </p:nvSpPr>
          <p:spPr bwMode="auto">
            <a:xfrm>
              <a:off x="2743200" y="2209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8"/>
            <p:cNvSpPr>
              <a:spLocks noChangeShapeType="1"/>
            </p:cNvSpPr>
            <p:nvPr/>
          </p:nvSpPr>
          <p:spPr bwMode="auto">
            <a:xfrm>
              <a:off x="2728913" y="2238375"/>
              <a:ext cx="700087"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9"/>
            <p:cNvSpPr>
              <a:spLocks noChangeShapeType="1"/>
            </p:cNvSpPr>
            <p:nvPr/>
          </p:nvSpPr>
          <p:spPr bwMode="auto">
            <a:xfrm flipV="1">
              <a:off x="2667000" y="2667000"/>
              <a:ext cx="762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1"/>
            <p:cNvSpPr>
              <a:spLocks noChangeShapeType="1"/>
            </p:cNvSpPr>
            <p:nvPr/>
          </p:nvSpPr>
          <p:spPr bwMode="auto">
            <a:xfrm>
              <a:off x="3429000" y="2667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24"/>
            <p:cNvSpPr>
              <a:spLocks noChangeShapeType="1"/>
            </p:cNvSpPr>
            <p:nvPr/>
          </p:nvSpPr>
          <p:spPr bwMode="auto">
            <a:xfrm>
              <a:off x="4038600" y="2362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5"/>
            <p:cNvSpPr>
              <a:spLocks noChangeShapeType="1"/>
            </p:cNvSpPr>
            <p:nvPr/>
          </p:nvSpPr>
          <p:spPr bwMode="auto">
            <a:xfrm>
              <a:off x="4038600" y="2209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8"/>
            <p:cNvSpPr>
              <a:spLocks noChangeShapeType="1"/>
            </p:cNvSpPr>
            <p:nvPr/>
          </p:nvSpPr>
          <p:spPr bwMode="auto">
            <a:xfrm>
              <a:off x="4038600" y="2362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9"/>
            <p:cNvSpPr>
              <a:spLocks noChangeShapeType="1"/>
            </p:cNvSpPr>
            <p:nvPr/>
          </p:nvSpPr>
          <p:spPr bwMode="auto">
            <a:xfrm>
              <a:off x="4038600" y="3581400"/>
              <a:ext cx="417513"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34"/>
            <p:cNvSpPr txBox="1">
              <a:spLocks noChangeArrowheads="1"/>
            </p:cNvSpPr>
            <p:nvPr/>
          </p:nvSpPr>
          <p:spPr bwMode="auto">
            <a:xfrm>
              <a:off x="5876807" y="564773"/>
              <a:ext cx="3124200" cy="2203750"/>
            </a:xfrm>
            <a:prstGeom prst="rect">
              <a:avLst/>
            </a:prstGeom>
            <a:solidFill>
              <a:srgbClr val="DDDDDD"/>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u="sng" dirty="0"/>
            </a:p>
            <a:p>
              <a:pPr algn="ctr">
                <a:lnSpc>
                  <a:spcPct val="80000"/>
                </a:lnSpc>
                <a:spcBef>
                  <a:spcPct val="0"/>
                </a:spcBef>
                <a:buFontTx/>
                <a:buNone/>
              </a:pPr>
              <a:r>
                <a:rPr lang="en-US" altLang="en-US" sz="1200" b="1" u="sng" dirty="0"/>
                <a:t>Board of Registered Nursing Requirements</a:t>
              </a:r>
            </a:p>
            <a:p>
              <a:pPr algn="ctr">
                <a:spcBef>
                  <a:spcPct val="0"/>
                </a:spcBef>
                <a:buFontTx/>
                <a:buNone/>
              </a:pPr>
              <a:endParaRPr lang="en-US" altLang="en-US" sz="1000" dirty="0"/>
            </a:p>
            <a:p>
              <a:pPr algn="ctr">
                <a:spcBef>
                  <a:spcPct val="0"/>
                </a:spcBef>
                <a:buFontTx/>
                <a:buNone/>
              </a:pPr>
              <a:endParaRPr lang="en-US" altLang="en-US" sz="1000" u="sng" dirty="0"/>
            </a:p>
            <a:p>
              <a:pPr algn="ctr">
                <a:spcBef>
                  <a:spcPct val="0"/>
                </a:spcBef>
                <a:buFontTx/>
                <a:buNone/>
              </a:pPr>
              <a:endParaRPr lang="en-US" altLang="en-US" sz="1000" u="sng" dirty="0"/>
            </a:p>
            <a:p>
              <a:pPr algn="ctr">
                <a:spcBef>
                  <a:spcPct val="0"/>
                </a:spcBef>
                <a:buFontTx/>
                <a:buNone/>
              </a:pPr>
              <a:endParaRPr lang="en-US" altLang="en-US" sz="1000" dirty="0"/>
            </a:p>
            <a:p>
              <a:pPr algn="ctr">
                <a:spcBef>
                  <a:spcPct val="0"/>
                </a:spcBef>
                <a:buFontTx/>
                <a:buNone/>
              </a:pPr>
              <a:r>
                <a:rPr lang="en-US" altLang="en-US" sz="1000" dirty="0"/>
                <a:t> </a:t>
              </a:r>
            </a:p>
            <a:p>
              <a:pPr>
                <a:spcBef>
                  <a:spcPct val="0"/>
                </a:spcBef>
                <a:buFontTx/>
                <a:buNone/>
              </a:pPr>
              <a:r>
                <a:rPr lang="en-US" altLang="en-US" sz="1000" dirty="0"/>
                <a:t>   </a:t>
              </a:r>
            </a:p>
            <a:p>
              <a:pPr>
                <a:spcBef>
                  <a:spcPct val="0"/>
                </a:spcBef>
                <a:buFontTx/>
                <a:buNone/>
              </a:pPr>
              <a:r>
                <a:rPr lang="en-US" altLang="en-US" sz="1000" dirty="0"/>
                <a:t>    </a:t>
              </a:r>
            </a:p>
            <a:p>
              <a:pPr>
                <a:spcBef>
                  <a:spcPct val="0"/>
                </a:spcBef>
                <a:buFontTx/>
                <a:buNone/>
              </a:pPr>
              <a:endParaRPr lang="en-US" altLang="en-US" sz="1000" b="1" dirty="0"/>
            </a:p>
            <a:p>
              <a:pPr>
                <a:spcBef>
                  <a:spcPct val="0"/>
                </a:spcBef>
                <a:buFontTx/>
                <a:buNone/>
              </a:pPr>
              <a:r>
                <a:rPr lang="en-US" altLang="en-US" sz="1000" b="1" dirty="0"/>
                <a:t>Food &amp; Nutrition</a:t>
              </a:r>
              <a:r>
                <a:rPr lang="en-US" altLang="en-US" sz="1000" dirty="0"/>
                <a:t> and </a:t>
              </a:r>
              <a:r>
                <a:rPr lang="en-US" altLang="en-US" sz="1000" b="1" dirty="0"/>
                <a:t>Psychology MUST </a:t>
              </a:r>
              <a:r>
                <a:rPr lang="en-US" altLang="en-US" sz="1000" dirty="0"/>
                <a:t>be completed by the application deadline</a:t>
              </a:r>
            </a:p>
          </p:txBody>
        </p:sp>
        <p:sp>
          <p:nvSpPr>
            <p:cNvPr id="25" name="Rectangle 36"/>
            <p:cNvSpPr>
              <a:spLocks noChangeArrowheads="1"/>
            </p:cNvSpPr>
            <p:nvPr/>
          </p:nvSpPr>
          <p:spPr bwMode="auto">
            <a:xfrm>
              <a:off x="6629400" y="4114800"/>
              <a:ext cx="1828800" cy="17526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26" name="Text Box 35"/>
            <p:cNvSpPr txBox="1">
              <a:spLocks noChangeArrowheads="1"/>
            </p:cNvSpPr>
            <p:nvPr/>
          </p:nvSpPr>
          <p:spPr bwMode="auto">
            <a:xfrm>
              <a:off x="6415088" y="2890838"/>
              <a:ext cx="2497137" cy="3840162"/>
            </a:xfrm>
            <a:prstGeom prst="rect">
              <a:avLst/>
            </a:prstGeom>
            <a:solidFill>
              <a:srgbClr val="DDDDDD"/>
            </a:solidFill>
            <a:ln w="9525">
              <a:solidFill>
                <a:schemeClr val="tx1"/>
              </a:solidFill>
              <a:miter lim="800000"/>
              <a:headEnd/>
              <a:tailEnd/>
            </a:ln>
          </p:spPr>
          <p:txBody>
            <a:bodyPr>
              <a:spAutoFit/>
            </a:bodyPr>
            <a:lstStyle>
              <a:lvl1pPr marL="177800" indent="-177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b="1" u="sng"/>
                <a:t>@</a:t>
              </a:r>
              <a:r>
                <a:rPr lang="en-US" altLang="en-US" sz="1200" b="1" u="sng"/>
                <a:t>Remaining Associate Degree General Education Requirements</a:t>
              </a:r>
            </a:p>
            <a:p>
              <a:pPr algn="ctr">
                <a:spcBef>
                  <a:spcPct val="0"/>
                </a:spcBef>
                <a:buFontTx/>
                <a:buNone/>
              </a:pPr>
              <a:r>
                <a:rPr lang="en-US" altLang="en-US" sz="1200" b="1" u="sng"/>
                <a:t> (Option A)</a:t>
              </a:r>
            </a:p>
            <a:p>
              <a:pPr algn="ctr">
                <a:spcBef>
                  <a:spcPct val="0"/>
                </a:spcBef>
                <a:buFontTx/>
                <a:buNone/>
              </a:pPr>
              <a:r>
                <a:rPr lang="en-US" altLang="en-US" sz="900" b="1"/>
                <a:t>Must be completed by graduation</a:t>
              </a:r>
            </a:p>
            <a:p>
              <a:pPr>
                <a:lnSpc>
                  <a:spcPct val="85000"/>
                </a:lnSpc>
                <a:spcBef>
                  <a:spcPct val="0"/>
                </a:spcBef>
                <a:buFontTx/>
                <a:buNone/>
              </a:pPr>
              <a:r>
                <a:rPr lang="en-US" altLang="en-US" sz="1000"/>
                <a:t>    Communications an Analytical Thinking </a:t>
              </a:r>
            </a:p>
            <a:p>
              <a:pPr>
                <a:lnSpc>
                  <a:spcPct val="75000"/>
                </a:lnSpc>
                <a:spcBef>
                  <a:spcPct val="0"/>
                </a:spcBef>
                <a:buFontTx/>
                <a:buNone/>
              </a:pPr>
              <a:r>
                <a:rPr lang="en-US" altLang="en-US" sz="1000"/>
                <a:t>    (Area B), (Comm 1 or 5 or 6 or 60 meet this requirement)</a:t>
              </a:r>
            </a:p>
            <a:p>
              <a:pPr>
                <a:lnSpc>
                  <a:spcPct val="85000"/>
                </a:lnSpc>
                <a:spcBef>
                  <a:spcPct val="0"/>
                </a:spcBef>
                <a:buFontTx/>
                <a:buNone/>
              </a:pPr>
              <a:endParaRPr lang="en-US" altLang="en-US" sz="1000"/>
            </a:p>
            <a:p>
              <a:pPr>
                <a:lnSpc>
                  <a:spcPct val="85000"/>
                </a:lnSpc>
                <a:spcBef>
                  <a:spcPct val="0"/>
                </a:spcBef>
                <a:buFontTx/>
                <a:buNone/>
              </a:pPr>
              <a:r>
                <a:rPr lang="en-US" altLang="en-US" sz="1000"/>
                <a:t>   Social &amp; Behavioral Sciences (Area D)</a:t>
              </a:r>
            </a:p>
            <a:p>
              <a:pPr>
                <a:lnSpc>
                  <a:spcPct val="85000"/>
                </a:lnSpc>
                <a:spcBef>
                  <a:spcPct val="0"/>
                </a:spcBef>
                <a:buFontTx/>
                <a:buNone/>
              </a:pPr>
              <a:r>
                <a:rPr lang="en-US" altLang="en-US" sz="1000"/>
                <a:t>   (Psych 1A or 4 or 7 or 8 meet this requirement)</a:t>
              </a:r>
            </a:p>
            <a:p>
              <a:pPr>
                <a:lnSpc>
                  <a:spcPct val="85000"/>
                </a:lnSpc>
                <a:spcBef>
                  <a:spcPct val="0"/>
                </a:spcBef>
                <a:buFontTx/>
                <a:buNone/>
              </a:pPr>
              <a:endParaRPr lang="en-US" altLang="en-US" sz="1000"/>
            </a:p>
            <a:p>
              <a:pPr>
                <a:lnSpc>
                  <a:spcPct val="85000"/>
                </a:lnSpc>
                <a:spcBef>
                  <a:spcPct val="0"/>
                </a:spcBef>
                <a:buFontTx/>
                <a:buNone/>
              </a:pPr>
              <a:r>
                <a:rPr lang="en-US" altLang="en-US" sz="1000"/>
                <a:t>   Humanities (Area E)</a:t>
              </a:r>
            </a:p>
            <a:p>
              <a:pPr>
                <a:lnSpc>
                  <a:spcPct val="85000"/>
                </a:lnSpc>
                <a:spcBef>
                  <a:spcPct val="0"/>
                </a:spcBef>
                <a:buFontTx/>
                <a:buNone/>
              </a:pPr>
              <a:endParaRPr lang="en-US" altLang="en-US" sz="1000"/>
            </a:p>
            <a:p>
              <a:pPr>
                <a:lnSpc>
                  <a:spcPct val="85000"/>
                </a:lnSpc>
                <a:spcBef>
                  <a:spcPct val="0"/>
                </a:spcBef>
                <a:buFontTx/>
                <a:buNone/>
              </a:pPr>
              <a:r>
                <a:rPr lang="en-US" altLang="en-US" sz="1000"/>
                <a:t>   American Institutions (Area F)</a:t>
              </a:r>
            </a:p>
            <a:p>
              <a:pPr>
                <a:lnSpc>
                  <a:spcPct val="85000"/>
                </a:lnSpc>
                <a:spcBef>
                  <a:spcPct val="0"/>
                </a:spcBef>
                <a:buFontTx/>
                <a:buNone/>
              </a:pPr>
              <a:endParaRPr lang="en-US" altLang="en-US" sz="1000"/>
            </a:p>
            <a:p>
              <a:pPr>
                <a:lnSpc>
                  <a:spcPct val="85000"/>
                </a:lnSpc>
                <a:spcBef>
                  <a:spcPct val="0"/>
                </a:spcBef>
                <a:buFontTx/>
                <a:buNone/>
              </a:pPr>
              <a:r>
                <a:rPr lang="en-US" altLang="en-US" sz="1000"/>
                <a:t>   American Cultures  (Area G)</a:t>
              </a:r>
            </a:p>
            <a:p>
              <a:pPr>
                <a:lnSpc>
                  <a:spcPct val="85000"/>
                </a:lnSpc>
                <a:spcBef>
                  <a:spcPct val="0"/>
                </a:spcBef>
                <a:buFontTx/>
                <a:buNone/>
              </a:pPr>
              <a:r>
                <a:rPr lang="en-US" altLang="en-US" sz="1000"/>
                <a:t>   ( Anthro 21,  Soc 30 or Comm 7  meet this    requirement) </a:t>
              </a:r>
            </a:p>
            <a:p>
              <a:pPr>
                <a:lnSpc>
                  <a:spcPct val="85000"/>
                </a:lnSpc>
                <a:spcBef>
                  <a:spcPct val="0"/>
                </a:spcBef>
                <a:buFontTx/>
                <a:buNone/>
              </a:pPr>
              <a:endParaRPr lang="en-US" altLang="en-US" sz="1000"/>
            </a:p>
            <a:p>
              <a:pPr>
                <a:lnSpc>
                  <a:spcPct val="85000"/>
                </a:lnSpc>
                <a:spcBef>
                  <a:spcPct val="0"/>
                </a:spcBef>
                <a:buFontTx/>
                <a:buNone/>
              </a:pPr>
              <a:r>
                <a:rPr lang="en-US" altLang="en-US" sz="1000"/>
                <a:t>   Glbl Prspect &amp; Environ. Literacy (Area H)</a:t>
              </a:r>
            </a:p>
            <a:p>
              <a:pPr>
                <a:lnSpc>
                  <a:spcPct val="85000"/>
                </a:lnSpc>
                <a:spcBef>
                  <a:spcPct val="0"/>
                </a:spcBef>
                <a:buFontTx/>
                <a:buNone/>
              </a:pPr>
              <a:r>
                <a:rPr lang="en-US" altLang="en-US" sz="1000"/>
                <a:t> </a:t>
              </a:r>
            </a:p>
            <a:p>
              <a:pPr>
                <a:lnSpc>
                  <a:spcPct val="85000"/>
                </a:lnSpc>
                <a:spcBef>
                  <a:spcPct val="0"/>
                </a:spcBef>
                <a:buFontTx/>
                <a:buNone/>
              </a:pPr>
              <a:r>
                <a:rPr lang="en-US" altLang="en-US" sz="1000"/>
                <a:t>   Information Literacy  (Area I)</a:t>
              </a:r>
            </a:p>
            <a:p>
              <a:pPr>
                <a:lnSpc>
                  <a:spcPct val="85000"/>
                </a:lnSpc>
                <a:spcBef>
                  <a:spcPct val="0"/>
                </a:spcBef>
                <a:buFontTx/>
                <a:buNone/>
              </a:pPr>
              <a:endParaRPr lang="en-US" altLang="en-US" sz="1000"/>
            </a:p>
            <a:p>
              <a:pPr>
                <a:lnSpc>
                  <a:spcPct val="85000"/>
                </a:lnSpc>
                <a:spcBef>
                  <a:spcPct val="0"/>
                </a:spcBef>
                <a:buFontTx/>
                <a:buNone/>
              </a:pPr>
              <a:r>
                <a:rPr lang="en-US" altLang="en-US" sz="1000"/>
                <a:t>    Math Competency</a:t>
              </a:r>
            </a:p>
            <a:p>
              <a:pPr>
                <a:spcBef>
                  <a:spcPct val="0"/>
                </a:spcBef>
                <a:buFontTx/>
                <a:buNone/>
              </a:pPr>
              <a:endParaRPr lang="en-US" altLang="en-US" sz="1000"/>
            </a:p>
          </p:txBody>
        </p:sp>
        <p:sp>
          <p:nvSpPr>
            <p:cNvPr id="27" name="Line 40"/>
            <p:cNvSpPr>
              <a:spLocks noChangeShapeType="1"/>
            </p:cNvSpPr>
            <p:nvPr/>
          </p:nvSpPr>
          <p:spPr bwMode="auto">
            <a:xfrm flipV="1">
              <a:off x="2057400" y="1295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43"/>
            <p:cNvSpPr>
              <a:spLocks noChangeShapeType="1"/>
            </p:cNvSpPr>
            <p:nvPr/>
          </p:nvSpPr>
          <p:spPr bwMode="auto">
            <a:xfrm>
              <a:off x="228600" y="1103313"/>
              <a:ext cx="129540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ext Box 44"/>
            <p:cNvSpPr txBox="1">
              <a:spLocks noChangeArrowheads="1"/>
            </p:cNvSpPr>
            <p:nvPr/>
          </p:nvSpPr>
          <p:spPr bwMode="auto">
            <a:xfrm>
              <a:off x="457200" y="893763"/>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a:t>Prerequisite</a:t>
              </a:r>
            </a:p>
          </p:txBody>
        </p:sp>
        <p:sp>
          <p:nvSpPr>
            <p:cNvPr id="30" name="Line 45"/>
            <p:cNvSpPr>
              <a:spLocks noChangeShapeType="1"/>
            </p:cNvSpPr>
            <p:nvPr/>
          </p:nvSpPr>
          <p:spPr bwMode="auto">
            <a:xfrm>
              <a:off x="228600" y="1484313"/>
              <a:ext cx="1295400" cy="158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46"/>
            <p:cNvSpPr txBox="1">
              <a:spLocks noChangeArrowheads="1"/>
            </p:cNvSpPr>
            <p:nvPr/>
          </p:nvSpPr>
          <p:spPr bwMode="auto">
            <a:xfrm>
              <a:off x="381000" y="1277938"/>
              <a:ext cx="947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a:t>Recommended</a:t>
              </a:r>
            </a:p>
          </p:txBody>
        </p:sp>
        <p:sp>
          <p:nvSpPr>
            <p:cNvPr id="32" name="Text Box 48"/>
            <p:cNvSpPr txBox="1">
              <a:spLocks noChangeArrowheads="1"/>
            </p:cNvSpPr>
            <p:nvPr/>
          </p:nvSpPr>
          <p:spPr bwMode="auto">
            <a:xfrm>
              <a:off x="169102" y="4964264"/>
              <a:ext cx="5867400" cy="192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b="1" dirty="0"/>
                <a:t>NOTES</a:t>
              </a:r>
            </a:p>
            <a:p>
              <a:pPr>
                <a:spcBef>
                  <a:spcPct val="0"/>
                </a:spcBef>
                <a:buFontTx/>
                <a:buNone/>
              </a:pPr>
              <a:r>
                <a:rPr lang="en-US" altLang="en-US" sz="1000" b="1" dirty="0"/>
                <a:t>*</a:t>
              </a:r>
              <a:r>
                <a:rPr lang="en-US" altLang="en-US" sz="900" b="1" dirty="0"/>
                <a:t>English,  Anatomy 1,  Physiology 1,  Microbiology  </a:t>
              </a:r>
              <a:r>
                <a:rPr lang="en-US" altLang="en-US" sz="900" dirty="0"/>
                <a:t>(Micro 5, or Micro 60 or HLC 55), </a:t>
              </a:r>
              <a:r>
                <a:rPr lang="en-US" altLang="en-US" sz="900" b="1" dirty="0"/>
                <a:t>MUST</a:t>
              </a:r>
              <a:r>
                <a:rPr lang="en-US" altLang="en-US" sz="900" dirty="0"/>
                <a:t> be completed by the end of the fall semester of application in order to meet admission requirements.</a:t>
              </a:r>
            </a:p>
            <a:p>
              <a:pPr>
                <a:spcBef>
                  <a:spcPct val="0"/>
                </a:spcBef>
                <a:buFontTx/>
                <a:buNone/>
              </a:pPr>
              <a:endParaRPr lang="en-US" altLang="en-US" sz="500" dirty="0"/>
            </a:p>
            <a:p>
              <a:pPr>
                <a:spcBef>
                  <a:spcPct val="0"/>
                </a:spcBef>
                <a:buFontTx/>
                <a:buNone/>
              </a:pPr>
              <a:r>
                <a:rPr lang="en-US" altLang="en-US" sz="900" dirty="0"/>
                <a:t>**Beginning for the </a:t>
              </a:r>
              <a:r>
                <a:rPr lang="en-US" altLang="en-US" sz="900" b="1" dirty="0"/>
                <a:t>Fall 2021 </a:t>
              </a:r>
              <a:r>
                <a:rPr lang="en-US" altLang="en-US" sz="900" dirty="0"/>
                <a:t>application cycle, </a:t>
              </a:r>
              <a:r>
                <a:rPr lang="en-US" altLang="en-US" sz="900" b="1" dirty="0"/>
                <a:t>Food &amp; Nutrition</a:t>
              </a:r>
              <a:r>
                <a:rPr lang="en-US" altLang="en-US" sz="900" dirty="0"/>
                <a:t> and </a:t>
              </a:r>
              <a:r>
                <a:rPr lang="en-US" altLang="en-US" sz="900" b="1" dirty="0"/>
                <a:t>Psychology MUST </a:t>
              </a:r>
              <a:r>
                <a:rPr lang="en-US" altLang="en-US" sz="900" dirty="0"/>
                <a:t>be completed by the application deadline in order to meet admissions requirements. </a:t>
              </a:r>
            </a:p>
            <a:p>
              <a:pPr>
                <a:spcBef>
                  <a:spcPct val="0"/>
                </a:spcBef>
                <a:buFontTx/>
                <a:buNone/>
              </a:pPr>
              <a:endParaRPr lang="en-US" altLang="en-US" sz="500" dirty="0"/>
            </a:p>
            <a:p>
              <a:pPr>
                <a:spcBef>
                  <a:spcPct val="0"/>
                </a:spcBef>
                <a:buFontTx/>
                <a:buNone/>
              </a:pPr>
              <a:r>
                <a:rPr lang="en-US" altLang="en-US" sz="900" dirty="0"/>
                <a:t>Bio 100 is a prep course for Bio 10; </a:t>
              </a:r>
              <a:r>
                <a:rPr lang="en-US" altLang="en-US" sz="900" dirty="0" err="1"/>
                <a:t>Chem</a:t>
              </a:r>
              <a:r>
                <a:rPr lang="en-US" altLang="en-US" sz="900" dirty="0"/>
                <a:t> 100 is a prep course for </a:t>
              </a:r>
              <a:r>
                <a:rPr lang="en-US" altLang="en-US" sz="900" dirty="0" err="1"/>
                <a:t>Chem</a:t>
              </a:r>
              <a:r>
                <a:rPr lang="en-US" altLang="en-US" sz="900" dirty="0"/>
                <a:t> 60. </a:t>
              </a:r>
            </a:p>
            <a:p>
              <a:pPr>
                <a:spcBef>
                  <a:spcPct val="0"/>
                </a:spcBef>
              </a:pPr>
              <a:endParaRPr lang="en-US" altLang="en-US" sz="500" dirty="0"/>
            </a:p>
            <a:p>
              <a:pPr>
                <a:spcBef>
                  <a:spcPct val="0"/>
                </a:spcBef>
                <a:buFontTx/>
                <a:buNone/>
              </a:pPr>
              <a:r>
                <a:rPr lang="en-US" altLang="en-US" sz="900" dirty="0"/>
                <a:t>HLC 55 (Health Care 55) was not offered after Spring 2010, however, students who previously completed this course may still use it to meet the microbiology requirement.</a:t>
              </a:r>
            </a:p>
            <a:p>
              <a:pPr>
                <a:spcBef>
                  <a:spcPct val="0"/>
                </a:spcBef>
              </a:pPr>
              <a:endParaRPr lang="en-US" altLang="en-US" sz="500" dirty="0"/>
            </a:p>
            <a:p>
              <a:pPr>
                <a:spcBef>
                  <a:spcPct val="0"/>
                </a:spcBef>
                <a:buFontTx/>
                <a:buNone/>
              </a:pPr>
              <a:r>
                <a:rPr lang="en-US" altLang="en-US" sz="900" dirty="0"/>
                <a:t>@ An Associate Degree or higher is required to take the NCLEX-RN</a:t>
              </a:r>
            </a:p>
            <a:p>
              <a:pPr>
                <a:spcBef>
                  <a:spcPct val="0"/>
                </a:spcBef>
                <a:buFontTx/>
                <a:buNone/>
              </a:pPr>
              <a:endParaRPr lang="en-US" altLang="en-US" sz="600" dirty="0"/>
            </a:p>
            <a:p>
              <a:pPr>
                <a:spcBef>
                  <a:spcPct val="0"/>
                </a:spcBef>
                <a:buFontTx/>
                <a:buNone/>
              </a:pPr>
              <a:r>
                <a:rPr lang="en-US" altLang="en-US" sz="1000" dirty="0"/>
                <a:t>Revised 2/17/2021</a:t>
              </a:r>
            </a:p>
          </p:txBody>
        </p:sp>
        <p:sp>
          <p:nvSpPr>
            <p:cNvPr id="33" name="Text Box 53"/>
            <p:cNvSpPr txBox="1">
              <a:spLocks noChangeArrowheads="1"/>
            </p:cNvSpPr>
            <p:nvPr/>
          </p:nvSpPr>
          <p:spPr bwMode="auto">
            <a:xfrm>
              <a:off x="7340600" y="6096000"/>
              <a:ext cx="215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a:t> </a:t>
              </a:r>
            </a:p>
          </p:txBody>
        </p:sp>
        <p:sp>
          <p:nvSpPr>
            <p:cNvPr id="34" name="Text Box 65"/>
            <p:cNvSpPr txBox="1">
              <a:spLocks noChangeArrowheads="1"/>
            </p:cNvSpPr>
            <p:nvPr/>
          </p:nvSpPr>
          <p:spPr bwMode="auto">
            <a:xfrm>
              <a:off x="47625" y="569913"/>
              <a:ext cx="51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KEY</a:t>
              </a:r>
              <a:endParaRPr lang="en-US" altLang="en-US" sz="1000"/>
            </a:p>
          </p:txBody>
        </p:sp>
        <p:sp>
          <p:nvSpPr>
            <p:cNvPr id="35" name="Rectangle 66"/>
            <p:cNvSpPr>
              <a:spLocks noChangeArrowheads="1"/>
            </p:cNvSpPr>
            <p:nvPr/>
          </p:nvSpPr>
          <p:spPr bwMode="auto">
            <a:xfrm>
              <a:off x="152400" y="2141538"/>
              <a:ext cx="985178" cy="1039812"/>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a:p>
            <a:p>
              <a:pPr algn="ctr">
                <a:spcBef>
                  <a:spcPct val="0"/>
                </a:spcBef>
                <a:buFontTx/>
                <a:buNone/>
              </a:pPr>
              <a:endParaRPr lang="en-US" altLang="en-US" sz="1000"/>
            </a:p>
            <a:p>
              <a:pPr algn="ctr">
                <a:spcBef>
                  <a:spcPct val="0"/>
                </a:spcBef>
                <a:buFontTx/>
                <a:buNone/>
              </a:pPr>
              <a:r>
                <a:rPr lang="en-US" altLang="en-US" sz="1000"/>
                <a:t>Bio 10 </a:t>
              </a:r>
            </a:p>
            <a:p>
              <a:pPr algn="ctr">
                <a:spcBef>
                  <a:spcPct val="0"/>
                </a:spcBef>
                <a:buFontTx/>
                <a:buNone/>
              </a:pPr>
              <a:r>
                <a:rPr lang="en-US" altLang="en-US" sz="1000"/>
                <a:t>prerequisites</a:t>
              </a:r>
            </a:p>
            <a:p>
              <a:pPr algn="ctr">
                <a:spcBef>
                  <a:spcPct val="0"/>
                </a:spcBef>
                <a:buFontTx/>
                <a:buNone/>
              </a:pPr>
              <a:r>
                <a:rPr lang="en-US" altLang="en-US" sz="1000"/>
                <a:t>are completion of </a:t>
              </a:r>
            </a:p>
            <a:p>
              <a:pPr algn="ctr">
                <a:spcBef>
                  <a:spcPct val="0"/>
                </a:spcBef>
                <a:buFontTx/>
                <a:buNone/>
              </a:pPr>
              <a:r>
                <a:rPr lang="en-US" altLang="en-US" sz="1000"/>
                <a:t>Math 150 or </a:t>
              </a:r>
            </a:p>
            <a:p>
              <a:pPr algn="ctr">
                <a:spcBef>
                  <a:spcPct val="0"/>
                </a:spcBef>
                <a:buFontTx/>
                <a:buNone/>
              </a:pPr>
              <a:r>
                <a:rPr lang="en-US" altLang="en-US" sz="1000"/>
                <a:t>qualifying test </a:t>
              </a:r>
            </a:p>
            <a:p>
              <a:pPr algn="ctr">
                <a:spcBef>
                  <a:spcPct val="0"/>
                </a:spcBef>
                <a:buFontTx/>
                <a:buNone/>
              </a:pPr>
              <a:r>
                <a:rPr lang="en-US" altLang="en-US" sz="1000"/>
                <a:t>scores. </a:t>
              </a:r>
            </a:p>
            <a:p>
              <a:pPr algn="ctr">
                <a:spcBef>
                  <a:spcPct val="0"/>
                </a:spcBef>
                <a:buFontTx/>
                <a:buNone/>
              </a:pPr>
              <a:endParaRPr lang="en-US" altLang="en-US" sz="2400"/>
            </a:p>
          </p:txBody>
        </p:sp>
        <p:sp>
          <p:nvSpPr>
            <p:cNvPr id="36" name="Rectangle 76"/>
            <p:cNvSpPr>
              <a:spLocks noChangeArrowheads="1"/>
            </p:cNvSpPr>
            <p:nvPr/>
          </p:nvSpPr>
          <p:spPr bwMode="auto">
            <a:xfrm>
              <a:off x="6324600" y="17526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37" name="Rectangle 77"/>
            <p:cNvSpPr>
              <a:spLocks noChangeArrowheads="1"/>
            </p:cNvSpPr>
            <p:nvPr/>
          </p:nvSpPr>
          <p:spPr bwMode="auto">
            <a:xfrm>
              <a:off x="6324600" y="1981199"/>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38" name="Rectangle 81"/>
            <p:cNvSpPr>
              <a:spLocks noChangeArrowheads="1"/>
            </p:cNvSpPr>
            <p:nvPr/>
          </p:nvSpPr>
          <p:spPr bwMode="auto">
            <a:xfrm>
              <a:off x="6453188" y="3813175"/>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39" name="Rectangle 82"/>
            <p:cNvSpPr>
              <a:spLocks noChangeArrowheads="1"/>
            </p:cNvSpPr>
            <p:nvPr/>
          </p:nvSpPr>
          <p:spPr bwMode="auto">
            <a:xfrm>
              <a:off x="6453188" y="431165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0" name="Rectangle 83"/>
            <p:cNvSpPr>
              <a:spLocks noChangeArrowheads="1"/>
            </p:cNvSpPr>
            <p:nvPr/>
          </p:nvSpPr>
          <p:spPr bwMode="auto">
            <a:xfrm>
              <a:off x="6453188" y="4811713"/>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1" name="Rectangle 84"/>
            <p:cNvSpPr>
              <a:spLocks noChangeArrowheads="1"/>
            </p:cNvSpPr>
            <p:nvPr/>
          </p:nvSpPr>
          <p:spPr bwMode="auto">
            <a:xfrm>
              <a:off x="6453188" y="50800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2" name="Text Box 87"/>
            <p:cNvSpPr txBox="1">
              <a:spLocks noChangeArrowheads="1"/>
            </p:cNvSpPr>
            <p:nvPr/>
          </p:nvSpPr>
          <p:spPr bwMode="auto">
            <a:xfrm>
              <a:off x="6415088" y="915795"/>
              <a:ext cx="2106667" cy="121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000"/>
            </a:p>
            <a:p>
              <a:pPr>
                <a:spcBef>
                  <a:spcPct val="0"/>
                </a:spcBef>
                <a:buFontTx/>
                <a:buNone/>
              </a:pPr>
              <a:r>
                <a:rPr lang="en-US" altLang="en-US" sz="1000"/>
                <a:t>Food &amp; Nutrition 62 </a:t>
              </a:r>
              <a:r>
                <a:rPr lang="en-US" altLang="en-US" sz="1000" b="1"/>
                <a:t>OR</a:t>
              </a:r>
              <a:r>
                <a:rPr lang="en-US" altLang="en-US" sz="1000"/>
                <a:t> 10**</a:t>
              </a:r>
            </a:p>
            <a:p>
              <a:pPr>
                <a:spcBef>
                  <a:spcPct val="0"/>
                </a:spcBef>
                <a:buFontTx/>
                <a:buNone/>
              </a:pPr>
              <a:r>
                <a:rPr lang="en-US" altLang="en-US" sz="1000"/>
                <a:t>Psychology 1A or 4 or 7 or 8 or 56**</a:t>
              </a:r>
            </a:p>
            <a:p>
              <a:pPr>
                <a:spcBef>
                  <a:spcPct val="0"/>
                </a:spcBef>
                <a:buFontTx/>
                <a:buNone/>
              </a:pPr>
              <a:r>
                <a:rPr lang="en-US" altLang="en-US" sz="1000"/>
                <a:t>Sociology 1 or 2 or 10 or 30 or</a:t>
              </a:r>
            </a:p>
            <a:p>
              <a:pPr>
                <a:spcBef>
                  <a:spcPct val="0"/>
                </a:spcBef>
                <a:buFontTx/>
                <a:buNone/>
              </a:pPr>
              <a:r>
                <a:rPr lang="en-US" altLang="en-US" sz="1000"/>
                <a:t>Anthropology 2 or 21</a:t>
              </a:r>
            </a:p>
            <a:p>
              <a:pPr>
                <a:spcBef>
                  <a:spcPct val="0"/>
                </a:spcBef>
                <a:buFontTx/>
                <a:buNone/>
              </a:pPr>
              <a:r>
                <a:rPr lang="en-US" altLang="en-US" sz="1000"/>
                <a:t>Comm 1 or 3 or 5 or 6 or 7 or 60 </a:t>
              </a:r>
            </a:p>
            <a:p>
              <a:pPr>
                <a:spcBef>
                  <a:spcPct val="0"/>
                </a:spcBef>
                <a:buFontTx/>
                <a:buNone/>
              </a:pPr>
              <a:endParaRPr lang="en-US" altLang="en-US" sz="300"/>
            </a:p>
            <a:p>
              <a:pPr>
                <a:spcBef>
                  <a:spcPct val="0"/>
                </a:spcBef>
                <a:buFontTx/>
                <a:buNone/>
              </a:pPr>
              <a:r>
                <a:rPr lang="en-US" altLang="en-US" sz="1000"/>
                <a:t>English 1A or ESL 10*</a:t>
              </a:r>
            </a:p>
          </p:txBody>
        </p:sp>
        <p:sp>
          <p:nvSpPr>
            <p:cNvPr id="43" name="Rectangle 88"/>
            <p:cNvSpPr>
              <a:spLocks noChangeArrowheads="1"/>
            </p:cNvSpPr>
            <p:nvPr/>
          </p:nvSpPr>
          <p:spPr bwMode="auto">
            <a:xfrm>
              <a:off x="6453188" y="584835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4" name="Rectangle 90"/>
            <p:cNvSpPr>
              <a:spLocks noChangeArrowheads="1"/>
            </p:cNvSpPr>
            <p:nvPr/>
          </p:nvSpPr>
          <p:spPr bwMode="auto">
            <a:xfrm>
              <a:off x="6453188" y="6116638"/>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5" name="Rectangle 91"/>
            <p:cNvSpPr>
              <a:spLocks noChangeArrowheads="1"/>
            </p:cNvSpPr>
            <p:nvPr/>
          </p:nvSpPr>
          <p:spPr bwMode="auto">
            <a:xfrm>
              <a:off x="6324600" y="14478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6" name="Rectangle 93"/>
            <p:cNvSpPr>
              <a:spLocks noChangeArrowheads="1"/>
            </p:cNvSpPr>
            <p:nvPr/>
          </p:nvSpPr>
          <p:spPr bwMode="auto">
            <a:xfrm>
              <a:off x="6453188" y="5349875"/>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7" name="Rectangle 96"/>
            <p:cNvSpPr>
              <a:spLocks noChangeArrowheads="1"/>
            </p:cNvSpPr>
            <p:nvPr/>
          </p:nvSpPr>
          <p:spPr bwMode="auto">
            <a:xfrm>
              <a:off x="6324600" y="12954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8" name="Rectangle 97"/>
            <p:cNvSpPr>
              <a:spLocks noChangeArrowheads="1"/>
            </p:cNvSpPr>
            <p:nvPr/>
          </p:nvSpPr>
          <p:spPr bwMode="auto">
            <a:xfrm>
              <a:off x="6324600" y="11430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49" name="Text Box 99"/>
            <p:cNvSpPr txBox="1">
              <a:spLocks noChangeArrowheads="1"/>
            </p:cNvSpPr>
            <p:nvPr/>
          </p:nvSpPr>
          <p:spPr bwMode="auto">
            <a:xfrm>
              <a:off x="4111625" y="701675"/>
              <a:ext cx="1417638" cy="12477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Tx/>
                <a:buNone/>
              </a:pPr>
              <a:r>
                <a:rPr lang="en-US" altLang="en-US" sz="1000" b="1" u="sng"/>
                <a:t>Science Prerequisites</a:t>
              </a:r>
            </a:p>
            <a:p>
              <a:pPr>
                <a:lnSpc>
                  <a:spcPct val="95000"/>
                </a:lnSpc>
                <a:spcBef>
                  <a:spcPct val="0"/>
                </a:spcBef>
                <a:buFontTx/>
                <a:buNone/>
              </a:pPr>
              <a:endParaRPr lang="en-US" altLang="en-US" sz="1000" b="1" u="sng"/>
            </a:p>
            <a:p>
              <a:pPr>
                <a:lnSpc>
                  <a:spcPct val="95000"/>
                </a:lnSpc>
                <a:spcBef>
                  <a:spcPct val="0"/>
                </a:spcBef>
                <a:buFontTx/>
                <a:buNone/>
              </a:pPr>
              <a:r>
                <a:rPr lang="en-US" altLang="en-US" sz="1000"/>
                <a:t>Anatomy 1</a:t>
              </a:r>
            </a:p>
            <a:p>
              <a:pPr>
                <a:lnSpc>
                  <a:spcPct val="95000"/>
                </a:lnSpc>
                <a:spcBef>
                  <a:spcPct val="0"/>
                </a:spcBef>
                <a:buFontTx/>
                <a:buNone/>
              </a:pPr>
              <a:endParaRPr lang="en-US" altLang="en-US" sz="1000"/>
            </a:p>
            <a:p>
              <a:pPr>
                <a:lnSpc>
                  <a:spcPct val="95000"/>
                </a:lnSpc>
                <a:spcBef>
                  <a:spcPct val="0"/>
                </a:spcBef>
                <a:buFontTx/>
                <a:buNone/>
              </a:pPr>
              <a:r>
                <a:rPr lang="en-US" altLang="en-US" sz="1000"/>
                <a:t>Physiology 1</a:t>
              </a:r>
            </a:p>
            <a:p>
              <a:pPr>
                <a:lnSpc>
                  <a:spcPct val="95000"/>
                </a:lnSpc>
                <a:spcBef>
                  <a:spcPct val="0"/>
                </a:spcBef>
                <a:buFontTx/>
                <a:buNone/>
              </a:pPr>
              <a:endParaRPr lang="en-US" altLang="en-US" sz="1000"/>
            </a:p>
            <a:p>
              <a:pPr>
                <a:lnSpc>
                  <a:spcPct val="95000"/>
                </a:lnSpc>
                <a:spcBef>
                  <a:spcPct val="0"/>
                </a:spcBef>
                <a:buFontTx/>
                <a:buNone/>
              </a:pPr>
              <a:r>
                <a:rPr lang="en-US" altLang="en-US" sz="1000"/>
                <a:t>Microbiology (Micro 5</a:t>
              </a:r>
            </a:p>
            <a:p>
              <a:pPr>
                <a:lnSpc>
                  <a:spcPct val="95000"/>
                </a:lnSpc>
                <a:spcBef>
                  <a:spcPct val="0"/>
                </a:spcBef>
                <a:buFontTx/>
                <a:buNone/>
              </a:pPr>
              <a:r>
                <a:rPr lang="en-US" altLang="en-US" sz="1000"/>
                <a:t>or Micro 60 or HLC 55)</a:t>
              </a:r>
            </a:p>
          </p:txBody>
        </p:sp>
        <p:sp>
          <p:nvSpPr>
            <p:cNvPr id="50" name="Rectangle 100"/>
            <p:cNvSpPr>
              <a:spLocks noChangeArrowheads="1"/>
            </p:cNvSpPr>
            <p:nvPr/>
          </p:nvSpPr>
          <p:spPr bwMode="auto">
            <a:xfrm>
              <a:off x="3995738" y="1355725"/>
              <a:ext cx="76200" cy="76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51" name="Rectangle 101"/>
            <p:cNvSpPr>
              <a:spLocks noChangeArrowheads="1"/>
            </p:cNvSpPr>
            <p:nvPr/>
          </p:nvSpPr>
          <p:spPr bwMode="auto">
            <a:xfrm>
              <a:off x="3995738" y="1087438"/>
              <a:ext cx="76200" cy="76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52" name="Rectangle 102"/>
            <p:cNvSpPr>
              <a:spLocks noChangeArrowheads="1"/>
            </p:cNvSpPr>
            <p:nvPr/>
          </p:nvSpPr>
          <p:spPr bwMode="auto">
            <a:xfrm>
              <a:off x="3995738" y="1663700"/>
              <a:ext cx="76200" cy="76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53" name="Rectangle 103"/>
            <p:cNvSpPr>
              <a:spLocks noChangeArrowheads="1"/>
            </p:cNvSpPr>
            <p:nvPr/>
          </p:nvSpPr>
          <p:spPr bwMode="auto">
            <a:xfrm>
              <a:off x="6453188" y="6386513"/>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54" name="Text Box 104"/>
            <p:cNvSpPr txBox="1">
              <a:spLocks noChangeArrowheads="1"/>
            </p:cNvSpPr>
            <p:nvPr/>
          </p:nvSpPr>
          <p:spPr bwMode="auto">
            <a:xfrm>
              <a:off x="5941438" y="2314544"/>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000" b="1" i="1"/>
            </a:p>
          </p:txBody>
        </p:sp>
      </p:grpSp>
    </p:spTree>
    <p:extLst>
      <p:ext uri="{BB962C8B-B14F-4D97-AF65-F5344CB8AC3E}">
        <p14:creationId xmlns:p14="http://schemas.microsoft.com/office/powerpoint/2010/main" val="2878679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SRJC Associate Degree Graduation Requirements</a:t>
            </a:r>
            <a:endParaRPr lang="en-US" dirty="0"/>
          </a:p>
        </p:txBody>
      </p:sp>
      <p:sp>
        <p:nvSpPr>
          <p:cNvPr id="3" name="Content Placeholder 2"/>
          <p:cNvSpPr>
            <a:spLocks noGrp="1"/>
          </p:cNvSpPr>
          <p:nvPr>
            <p:ph idx="1"/>
          </p:nvPr>
        </p:nvSpPr>
        <p:spPr>
          <a:xfrm>
            <a:off x="1097280" y="2155970"/>
            <a:ext cx="10058400" cy="3713123"/>
          </a:xfrm>
        </p:spPr>
        <p:txBody>
          <a:bodyPr/>
          <a:lstStyle/>
          <a:p>
            <a:pPr>
              <a:buFont typeface="Wingdings" panose="05000000000000000000" pitchFamily="2" charset="2"/>
              <a:buChar char="Ø"/>
            </a:pPr>
            <a:r>
              <a:rPr lang="en-US" sz="3200" dirty="0" smtClean="0"/>
              <a:t>To be eligible to sit for the NCLEX-RN exam, students must complete the </a:t>
            </a:r>
            <a:r>
              <a:rPr lang="en-US" sz="3200" b="1" dirty="0" smtClean="0"/>
              <a:t>Nursing Major </a:t>
            </a:r>
            <a:r>
              <a:rPr lang="en-US" sz="3200" dirty="0" smtClean="0"/>
              <a:t>and </a:t>
            </a:r>
            <a:r>
              <a:rPr lang="en-US" sz="3200" b="1" dirty="0" smtClean="0"/>
              <a:t>General Education Requirements </a:t>
            </a:r>
            <a:r>
              <a:rPr lang="en-US" sz="3200" dirty="0" smtClean="0"/>
              <a:t>for an Associate of Science Degree at SRJC</a:t>
            </a:r>
          </a:p>
          <a:p>
            <a:pPr lvl="1">
              <a:buFont typeface="Wingdings" panose="05000000000000000000" pitchFamily="2" charset="2"/>
              <a:buChar char="Ø"/>
            </a:pPr>
            <a:r>
              <a:rPr lang="en-US" sz="2800" dirty="0" smtClean="0"/>
              <a:t>General Education Patterns:</a:t>
            </a:r>
          </a:p>
          <a:p>
            <a:pPr lvl="2">
              <a:buFont typeface="Wingdings" panose="05000000000000000000" pitchFamily="2" charset="2"/>
              <a:buChar char="Ø"/>
            </a:pPr>
            <a:r>
              <a:rPr lang="en-US" sz="2000" dirty="0" smtClean="0">
                <a:hlinkClick r:id="rId2"/>
              </a:rPr>
              <a:t>GE option A (local)</a:t>
            </a:r>
            <a:endParaRPr lang="en-US" sz="2000" dirty="0" smtClean="0"/>
          </a:p>
          <a:p>
            <a:pPr lvl="2">
              <a:buFont typeface="Wingdings" panose="05000000000000000000" pitchFamily="2" charset="2"/>
              <a:buChar char="Ø"/>
            </a:pPr>
            <a:r>
              <a:rPr lang="en-US" sz="2000" dirty="0" smtClean="0">
                <a:hlinkClick r:id="rId3"/>
              </a:rPr>
              <a:t>GE option B (CSU)</a:t>
            </a:r>
            <a:endParaRPr lang="en-US" sz="2000" dirty="0" smtClean="0"/>
          </a:p>
          <a:p>
            <a:pPr lvl="2">
              <a:buFont typeface="Wingdings" panose="05000000000000000000" pitchFamily="2" charset="2"/>
              <a:buChar char="Ø"/>
            </a:pPr>
            <a:r>
              <a:rPr lang="en-US" sz="2000" dirty="0" smtClean="0">
                <a:hlinkClick r:id="rId4"/>
              </a:rPr>
              <a:t>GE option C (IGETC)</a:t>
            </a:r>
            <a:endParaRPr lang="en-US" sz="2000" dirty="0"/>
          </a:p>
        </p:txBody>
      </p:sp>
      <p:pic>
        <p:nvPicPr>
          <p:cNvPr id="4" name="Picture 3" descr="Lithographica » Docenc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7601" y="3749879"/>
            <a:ext cx="4141644" cy="2437156"/>
          </a:xfrm>
          <a:prstGeom prst="rect">
            <a:avLst/>
          </a:prstGeom>
        </p:spPr>
      </p:pic>
    </p:spTree>
    <p:extLst>
      <p:ext uri="{BB962C8B-B14F-4D97-AF65-F5344CB8AC3E}">
        <p14:creationId xmlns:p14="http://schemas.microsoft.com/office/powerpoint/2010/main" val="383159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 Associate Degree Graduation Requirements</a:t>
            </a:r>
          </a:p>
        </p:txBody>
      </p:sp>
      <p:sp>
        <p:nvSpPr>
          <p:cNvPr id="3" name="Content Placeholder 2"/>
          <p:cNvSpPr>
            <a:spLocks noGrp="1"/>
          </p:cNvSpPr>
          <p:nvPr>
            <p:ph idx="1"/>
          </p:nvPr>
        </p:nvSpPr>
        <p:spPr>
          <a:xfrm>
            <a:off x="1097280" y="1845734"/>
            <a:ext cx="10058400" cy="4219506"/>
          </a:xfrm>
        </p:spPr>
        <p:txBody>
          <a:bodyPr/>
          <a:lstStyle/>
          <a:p>
            <a:pPr>
              <a:buFont typeface="Wingdings" panose="05000000000000000000" pitchFamily="2" charset="2"/>
              <a:buChar char="Ø"/>
            </a:pPr>
            <a:r>
              <a:rPr lang="en-US" dirty="0" smtClean="0"/>
              <a:t>It is important to work with a counselor to make sure all prerequisites for admission to the ADN program are met by application deadline and that a education plan is made for general education and graduation requirements.</a:t>
            </a:r>
          </a:p>
          <a:p>
            <a:pPr>
              <a:buFont typeface="Wingdings" panose="05000000000000000000" pitchFamily="2" charset="2"/>
              <a:buChar char="Ø"/>
            </a:pPr>
            <a:r>
              <a:rPr lang="en-US" dirty="0" smtClean="0"/>
              <a:t>Students with an Associate Degree from SRJC may need to meet new general education areas if there has been a break in enrollment.</a:t>
            </a:r>
          </a:p>
          <a:p>
            <a:pPr>
              <a:buFont typeface="Wingdings" panose="05000000000000000000" pitchFamily="2" charset="2"/>
              <a:buChar char="Ø"/>
            </a:pPr>
            <a:r>
              <a:rPr lang="en-US" dirty="0" smtClean="0"/>
              <a:t>Students with an Associate Degree from another Community College must complete any missing SRJC general education and graduation requirements not fulfilled at the previous institution.</a:t>
            </a:r>
          </a:p>
          <a:p>
            <a:pPr>
              <a:buFont typeface="Wingdings" panose="05000000000000000000" pitchFamily="2" charset="2"/>
              <a:buChar char="Ø"/>
            </a:pPr>
            <a:r>
              <a:rPr lang="en-US" dirty="0" smtClean="0"/>
              <a:t>Students with a Bachelor Degree from a Regionally Accredited University are exempt from SRJC’s general education requirements.</a:t>
            </a:r>
          </a:p>
          <a:p>
            <a:pPr lvl="1">
              <a:buFont typeface="Wingdings" panose="05000000000000000000" pitchFamily="2" charset="2"/>
              <a:buChar char="Ø"/>
            </a:pPr>
            <a:r>
              <a:rPr lang="en-US" dirty="0" smtClean="0"/>
              <a:t>Official transcripts must be sent to SRJC Admissions and Records office with an </a:t>
            </a:r>
            <a:r>
              <a:rPr lang="en-US" dirty="0" smtClean="0">
                <a:hlinkClick r:id="rId2"/>
              </a:rPr>
              <a:t>evaluation request</a:t>
            </a:r>
            <a:r>
              <a:rPr lang="en-US" dirty="0" smtClean="0"/>
              <a:t>.</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103683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4358"/>
          </a:xfrm>
        </p:spPr>
        <p:txBody>
          <a:bodyPr/>
          <a:lstStyle/>
          <a:p>
            <a:r>
              <a:rPr lang="en-US" dirty="0" smtClean="0"/>
              <a:t>ADN Screening and Selection Criteria</a:t>
            </a:r>
            <a:endParaRPr lang="en-US" dirty="0"/>
          </a:p>
        </p:txBody>
      </p:sp>
      <p:sp>
        <p:nvSpPr>
          <p:cNvPr id="3" name="Content Placeholder 2"/>
          <p:cNvSpPr>
            <a:spLocks noGrp="1"/>
          </p:cNvSpPr>
          <p:nvPr>
            <p:ph idx="1"/>
          </p:nvPr>
        </p:nvSpPr>
        <p:spPr/>
        <p:txBody>
          <a:bodyPr/>
          <a:lstStyle/>
          <a:p>
            <a:pPr marL="0" indent="0">
              <a:spcAft>
                <a:spcPts val="0"/>
              </a:spcAft>
              <a:buNone/>
              <a:defRPr/>
            </a:pPr>
            <a:r>
              <a:rPr lang="en-US" altLang="en-US" b="1" dirty="0">
                <a:cs typeface="Tahoma" panose="020B0604030504040204" pitchFamily="34" charset="0"/>
              </a:rPr>
              <a:t>College GPA within 5 years prior to the fall semester of application to the nursing program</a:t>
            </a:r>
            <a:r>
              <a:rPr lang="en-US" altLang="en-US" dirty="0">
                <a:cs typeface="Tahoma" panose="020B0604030504040204" pitchFamily="34" charset="0"/>
              </a:rPr>
              <a:t> </a:t>
            </a:r>
            <a:r>
              <a:rPr lang="en-US" altLang="en-US" sz="1200" dirty="0">
                <a:cs typeface="Tahoma" panose="020B0604030504040204" pitchFamily="34" charset="0"/>
              </a:rPr>
              <a:t>(degree applicable courses only)</a:t>
            </a:r>
            <a:endParaRPr lang="en-US" altLang="en-US" sz="1200" b="1" u="sng" dirty="0">
              <a:cs typeface="Tahoma" panose="020B0604030504040204" pitchFamily="34" charset="0"/>
            </a:endParaRPr>
          </a:p>
          <a:p>
            <a:pPr lvl="1" indent="-285750">
              <a:spcAft>
                <a:spcPts val="0"/>
              </a:spcAft>
              <a:buFont typeface="Century Gothic" panose="020B0502020202020204" pitchFamily="34" charset="0"/>
              <a:buChar char="►"/>
              <a:defRPr/>
            </a:pPr>
            <a:r>
              <a:rPr lang="en-US" altLang="en-US" sz="1300" dirty="0">
                <a:cs typeface="Tahoma" panose="020B0604030504040204" pitchFamily="34" charset="0"/>
              </a:rPr>
              <a:t>If a student has not completed at least 24 units within the past 5 years, the overall GPA will be calculated using all prior college courses </a:t>
            </a:r>
          </a:p>
          <a:p>
            <a:pPr marL="0" indent="0">
              <a:spcAft>
                <a:spcPts val="0"/>
              </a:spcAft>
              <a:buNone/>
              <a:defRPr/>
            </a:pPr>
            <a:endParaRPr lang="en-US" altLang="en-US" sz="200" dirty="0">
              <a:cs typeface="Tahoma" panose="020B0604030504040204" pitchFamily="34" charset="0"/>
            </a:endParaRPr>
          </a:p>
          <a:p>
            <a:pPr marL="0" indent="0">
              <a:spcAft>
                <a:spcPts val="0"/>
              </a:spcAft>
              <a:buNone/>
              <a:defRPr/>
            </a:pPr>
            <a:r>
              <a:rPr lang="en-US" altLang="en-US" b="1" dirty="0" smtClean="0">
                <a:cs typeface="Tahoma" panose="020B0604030504040204" pitchFamily="34" charset="0"/>
              </a:rPr>
              <a:t>Grade </a:t>
            </a:r>
            <a:r>
              <a:rPr lang="en-US" altLang="en-US" b="1" dirty="0">
                <a:cs typeface="Tahoma" panose="020B0604030504040204" pitchFamily="34" charset="0"/>
              </a:rPr>
              <a:t>in English 1A or equivalent</a:t>
            </a:r>
          </a:p>
          <a:p>
            <a:pPr lvl="1" indent="-285750">
              <a:spcAft>
                <a:spcPts val="0"/>
              </a:spcAft>
              <a:buFont typeface="Wingdings 3" charset="2"/>
              <a:buChar char=""/>
              <a:defRPr/>
            </a:pPr>
            <a:r>
              <a:rPr lang="en-US" altLang="en-US" sz="1300" dirty="0">
                <a:cs typeface="Tahoma" panose="020B0604030504040204" pitchFamily="34" charset="0"/>
              </a:rPr>
              <a:t>Students who tested out of or have an AP score for English 1A may use English 1B or 5 to meet this requirement</a:t>
            </a:r>
          </a:p>
          <a:p>
            <a:pPr lvl="1" indent="-285750">
              <a:spcAft>
                <a:spcPts val="0"/>
              </a:spcAft>
              <a:buFont typeface="Wingdings 3" charset="2"/>
              <a:buChar char=""/>
              <a:defRPr/>
            </a:pPr>
            <a:r>
              <a:rPr lang="en-US" altLang="en-US" sz="1300" dirty="0">
                <a:cs typeface="Tahoma" panose="020B0604030504040204" pitchFamily="34" charset="0"/>
              </a:rPr>
              <a:t>The most recent English 1A or equivalent will be used for the cut-score</a:t>
            </a:r>
          </a:p>
          <a:p>
            <a:pPr marL="0" indent="0">
              <a:spcAft>
                <a:spcPts val="0"/>
              </a:spcAft>
              <a:buFont typeface="Wingdings 3" charset="2"/>
              <a:buChar char=""/>
              <a:defRPr/>
            </a:pPr>
            <a:endParaRPr lang="en-US" altLang="en-US" sz="200" dirty="0">
              <a:cs typeface="Tahoma" panose="020B0604030504040204" pitchFamily="34" charset="0"/>
            </a:endParaRPr>
          </a:p>
          <a:p>
            <a:pPr marL="0" indent="0">
              <a:spcAft>
                <a:spcPts val="0"/>
              </a:spcAft>
              <a:buNone/>
              <a:defRPr/>
            </a:pPr>
            <a:r>
              <a:rPr lang="en-US" altLang="en-US" b="1" dirty="0" smtClean="0">
                <a:cs typeface="Tahoma" panose="020B0604030504040204" pitchFamily="34" charset="0"/>
              </a:rPr>
              <a:t>GPA </a:t>
            </a:r>
            <a:r>
              <a:rPr lang="en-US" altLang="en-US" b="1" dirty="0">
                <a:cs typeface="Tahoma" panose="020B0604030504040204" pitchFamily="34" charset="0"/>
              </a:rPr>
              <a:t>in the core science classes: anatomy, physiology and microbiology</a:t>
            </a:r>
          </a:p>
          <a:p>
            <a:pPr lvl="1" indent="-283464">
              <a:spcAft>
                <a:spcPts val="0"/>
              </a:spcAft>
              <a:buFont typeface="Wingdings 3" charset="2"/>
              <a:buChar char=""/>
              <a:defRPr/>
            </a:pPr>
            <a:r>
              <a:rPr lang="en-US" sz="1300" dirty="0"/>
              <a:t>English, anatomy, physiology, and microbiology </a:t>
            </a:r>
            <a:r>
              <a:rPr lang="en-US" sz="1300" u="sng" dirty="0"/>
              <a:t>must</a:t>
            </a:r>
            <a:r>
              <a:rPr lang="en-US" sz="1300" dirty="0"/>
              <a:t> be completed by the end of the fall semester of application to be considered for the applicant pool </a:t>
            </a:r>
          </a:p>
          <a:p>
            <a:pPr lvl="1" indent="-283464">
              <a:spcAft>
                <a:spcPts val="0"/>
              </a:spcAft>
              <a:buFont typeface="Wingdings 3" charset="2"/>
              <a:buChar char=""/>
              <a:defRPr/>
            </a:pPr>
            <a:r>
              <a:rPr lang="en-US" sz="1300" dirty="0"/>
              <a:t>Starting Fall 2022 (application cycle Fall 2021), Food &amp; Nutrition and Psychology </a:t>
            </a:r>
            <a:r>
              <a:rPr lang="en-US" sz="1300" u="sng" dirty="0"/>
              <a:t>must</a:t>
            </a:r>
            <a:r>
              <a:rPr lang="en-US" sz="1300" dirty="0"/>
              <a:t> be completed by application deadline</a:t>
            </a:r>
          </a:p>
          <a:p>
            <a:pPr marL="1009650" lvl="1" indent="-609600">
              <a:spcAft>
                <a:spcPts val="0"/>
              </a:spcAft>
              <a:buFont typeface="Wingdings 3" charset="2"/>
              <a:buChar char=""/>
              <a:defRPr/>
            </a:pPr>
            <a:endParaRPr lang="en-US" altLang="en-US" sz="200" dirty="0">
              <a:cs typeface="Tahoma" panose="020B0604030504040204" pitchFamily="34" charset="0"/>
            </a:endParaRPr>
          </a:p>
          <a:p>
            <a:pPr marL="0" indent="0">
              <a:spcAft>
                <a:spcPts val="0"/>
              </a:spcAft>
              <a:buNone/>
              <a:defRPr/>
            </a:pPr>
            <a:r>
              <a:rPr lang="en-US" altLang="en-US" b="1" dirty="0" smtClean="0">
                <a:cs typeface="Tahoma" panose="020B0604030504040204" pitchFamily="34" charset="0"/>
              </a:rPr>
              <a:t>Core </a:t>
            </a:r>
            <a:r>
              <a:rPr lang="en-US" altLang="en-US" b="1" dirty="0">
                <a:cs typeface="Tahoma" panose="020B0604030504040204" pitchFamily="34" charset="0"/>
              </a:rPr>
              <a:t>Biology Repetitions</a:t>
            </a:r>
          </a:p>
          <a:p>
            <a:pPr lvl="1" indent="-283464">
              <a:spcAft>
                <a:spcPts val="0"/>
              </a:spcAft>
              <a:buFont typeface="Century Gothic" panose="020B0502020202020204" pitchFamily="34" charset="0"/>
              <a:buChar char="►"/>
              <a:defRPr/>
            </a:pPr>
            <a:r>
              <a:rPr lang="en-US" altLang="en-US" sz="1400" dirty="0">
                <a:cs typeface="Tahoma" panose="020B0604030504040204" pitchFamily="34" charset="0"/>
              </a:rPr>
              <a:t>The number of repeats (including W’s and NC) in the core science classes within last 5 years prior to the fall semester of application earns a deduction  </a:t>
            </a:r>
          </a:p>
          <a:p>
            <a:pPr marL="0" indent="0">
              <a:spcAft>
                <a:spcPts val="0"/>
              </a:spcAft>
              <a:buFont typeface="Wingdings 3" charset="2"/>
              <a:buChar char=""/>
              <a:defRPr/>
            </a:pPr>
            <a:endParaRPr lang="en-US" altLang="en-US" sz="1400" dirty="0">
              <a:cs typeface="Tahoma" panose="020B0604030504040204" pitchFamily="34" charset="0"/>
            </a:endParaRPr>
          </a:p>
          <a:p>
            <a:endParaRPr lang="en-US" dirty="0"/>
          </a:p>
        </p:txBody>
      </p:sp>
    </p:spTree>
    <p:extLst>
      <p:ext uri="{BB962C8B-B14F-4D97-AF65-F5344CB8AC3E}">
        <p14:creationId xmlns:p14="http://schemas.microsoft.com/office/powerpoint/2010/main" val="15930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15694"/>
          </a:xfrm>
        </p:spPr>
        <p:txBody>
          <a:bodyPr/>
          <a:lstStyle/>
          <a:p>
            <a:r>
              <a:rPr lang="en-US" dirty="0" smtClean="0"/>
              <a:t>Chancellor’s Formula:</a:t>
            </a:r>
            <a:br>
              <a:rPr lang="en-US" dirty="0" smtClean="0"/>
            </a:br>
            <a:r>
              <a:rPr lang="en-US" sz="3200" dirty="0" smtClean="0"/>
              <a:t>Sample </a:t>
            </a:r>
            <a:r>
              <a:rPr lang="en-US" sz="3200" b="1" dirty="0" smtClean="0"/>
              <a:t>probability of success </a:t>
            </a:r>
            <a:r>
              <a:rPr lang="en-US" sz="3200" dirty="0" smtClean="0"/>
              <a:t>scores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1094491"/>
              </p:ext>
            </p:extLst>
          </p:nvPr>
        </p:nvGraphicFramePr>
        <p:xfrm>
          <a:off x="1761688" y="1795238"/>
          <a:ext cx="8766494" cy="4504891"/>
        </p:xfrm>
        <a:graphic>
          <a:graphicData uri="http://schemas.openxmlformats.org/drawingml/2006/table">
            <a:tbl>
              <a:tblPr firstRow="1" firstCol="1" bandRow="1">
                <a:tableStyleId>{5C22544A-7EE6-4342-B048-85BDC9FD1C3A}</a:tableStyleId>
              </a:tblPr>
              <a:tblGrid>
                <a:gridCol w="1776884">
                  <a:extLst>
                    <a:ext uri="{9D8B030D-6E8A-4147-A177-3AD203B41FA5}">
                      <a16:colId xmlns:a16="http://schemas.microsoft.com/office/drawing/2014/main" val="496980440"/>
                    </a:ext>
                  </a:extLst>
                </a:gridCol>
                <a:gridCol w="1143697">
                  <a:extLst>
                    <a:ext uri="{9D8B030D-6E8A-4147-A177-3AD203B41FA5}">
                      <a16:colId xmlns:a16="http://schemas.microsoft.com/office/drawing/2014/main" val="3869579727"/>
                    </a:ext>
                  </a:extLst>
                </a:gridCol>
                <a:gridCol w="1460292">
                  <a:extLst>
                    <a:ext uri="{9D8B030D-6E8A-4147-A177-3AD203B41FA5}">
                      <a16:colId xmlns:a16="http://schemas.microsoft.com/office/drawing/2014/main" val="1976118687"/>
                    </a:ext>
                  </a:extLst>
                </a:gridCol>
                <a:gridCol w="1670035">
                  <a:extLst>
                    <a:ext uri="{9D8B030D-6E8A-4147-A177-3AD203B41FA5}">
                      <a16:colId xmlns:a16="http://schemas.microsoft.com/office/drawing/2014/main" val="3028881076"/>
                    </a:ext>
                  </a:extLst>
                </a:gridCol>
                <a:gridCol w="1252922">
                  <a:extLst>
                    <a:ext uri="{9D8B030D-6E8A-4147-A177-3AD203B41FA5}">
                      <a16:colId xmlns:a16="http://schemas.microsoft.com/office/drawing/2014/main" val="1666406467"/>
                    </a:ext>
                  </a:extLst>
                </a:gridCol>
                <a:gridCol w="1462664">
                  <a:extLst>
                    <a:ext uri="{9D8B030D-6E8A-4147-A177-3AD203B41FA5}">
                      <a16:colId xmlns:a16="http://schemas.microsoft.com/office/drawing/2014/main" val="1677624803"/>
                    </a:ext>
                  </a:extLst>
                </a:gridCol>
              </a:tblGrid>
              <a:tr h="646109">
                <a:tc>
                  <a:txBody>
                    <a:bodyPr/>
                    <a:lstStyle/>
                    <a:p>
                      <a:pPr marL="0" marR="0" algn="ctr">
                        <a:lnSpc>
                          <a:spcPct val="107000"/>
                        </a:lnSpc>
                        <a:spcBef>
                          <a:spcPts val="0"/>
                        </a:spcBef>
                        <a:spcAft>
                          <a:spcPts val="0"/>
                        </a:spcAft>
                      </a:pPr>
                      <a:r>
                        <a:rPr lang="en-US" sz="900">
                          <a:effectLst/>
                        </a:rPr>
                        <a:t>Student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College</a:t>
                      </a:r>
                    </a:p>
                    <a:p>
                      <a:pPr marL="0" marR="0" algn="ctr">
                        <a:lnSpc>
                          <a:spcPct val="107000"/>
                        </a:lnSpc>
                        <a:spcBef>
                          <a:spcPts val="0"/>
                        </a:spcBef>
                        <a:spcAft>
                          <a:spcPts val="0"/>
                        </a:spcAft>
                      </a:pPr>
                      <a:r>
                        <a:rPr lang="en-US" sz="900">
                          <a:effectLst/>
                        </a:rPr>
                        <a:t>GPA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Core</a:t>
                      </a:r>
                    </a:p>
                    <a:p>
                      <a:pPr marL="0" marR="0" algn="ctr">
                        <a:lnSpc>
                          <a:spcPct val="107000"/>
                        </a:lnSpc>
                        <a:spcBef>
                          <a:spcPts val="0"/>
                        </a:spcBef>
                        <a:spcAft>
                          <a:spcPts val="0"/>
                        </a:spcAft>
                      </a:pPr>
                      <a:r>
                        <a:rPr lang="en-US" sz="900">
                          <a:effectLst/>
                        </a:rPr>
                        <a:t>Biology</a:t>
                      </a:r>
                    </a:p>
                    <a:p>
                      <a:pPr marL="0" marR="0" algn="ctr">
                        <a:lnSpc>
                          <a:spcPct val="107000"/>
                        </a:lnSpc>
                        <a:spcBef>
                          <a:spcPts val="0"/>
                        </a:spcBef>
                        <a:spcAft>
                          <a:spcPts val="0"/>
                        </a:spcAft>
                      </a:pPr>
                      <a:r>
                        <a:rPr lang="en-US" sz="900">
                          <a:effectLst/>
                        </a:rPr>
                        <a:t>GPA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English</a:t>
                      </a:r>
                    </a:p>
                    <a:p>
                      <a:pPr marL="0" marR="0" algn="ctr">
                        <a:lnSpc>
                          <a:spcPct val="107000"/>
                        </a:lnSpc>
                        <a:spcBef>
                          <a:spcPts val="0"/>
                        </a:spcBef>
                        <a:spcAft>
                          <a:spcPts val="0"/>
                        </a:spcAft>
                      </a:pPr>
                      <a:r>
                        <a:rPr lang="en-US" sz="900">
                          <a:effectLst/>
                        </a:rPr>
                        <a:t>GPA</a:t>
                      </a:r>
                    </a:p>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Core</a:t>
                      </a:r>
                    </a:p>
                    <a:p>
                      <a:pPr marL="0" marR="0" algn="ctr">
                        <a:lnSpc>
                          <a:spcPct val="107000"/>
                        </a:lnSpc>
                        <a:spcBef>
                          <a:spcPts val="0"/>
                        </a:spcBef>
                        <a:spcAft>
                          <a:spcPts val="0"/>
                        </a:spcAft>
                      </a:pPr>
                      <a:r>
                        <a:rPr lang="en-US" sz="900">
                          <a:effectLst/>
                        </a:rPr>
                        <a:t>Biology</a:t>
                      </a:r>
                    </a:p>
                    <a:p>
                      <a:pPr marL="0" marR="0" algn="ctr">
                        <a:lnSpc>
                          <a:spcPct val="107000"/>
                        </a:lnSpc>
                        <a:spcBef>
                          <a:spcPts val="0"/>
                        </a:spcBef>
                        <a:spcAft>
                          <a:spcPts val="0"/>
                        </a:spcAft>
                      </a:pPr>
                      <a:r>
                        <a:rPr lang="en-US" sz="900">
                          <a:effectLst/>
                        </a:rPr>
                        <a:t>Repetitions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Computed</a:t>
                      </a:r>
                    </a:p>
                    <a:p>
                      <a:pPr marL="0" marR="0" algn="ctr">
                        <a:lnSpc>
                          <a:spcPct val="107000"/>
                        </a:lnSpc>
                        <a:spcBef>
                          <a:spcPts val="0"/>
                        </a:spcBef>
                        <a:spcAft>
                          <a:spcPts val="0"/>
                        </a:spcAft>
                      </a:pPr>
                      <a:r>
                        <a:rPr lang="en-US" sz="900">
                          <a:effectLst/>
                        </a:rPr>
                        <a:t>Probability of</a:t>
                      </a:r>
                    </a:p>
                    <a:p>
                      <a:pPr marL="0" marR="0" algn="ctr">
                        <a:lnSpc>
                          <a:spcPct val="107000"/>
                        </a:lnSpc>
                        <a:spcBef>
                          <a:spcPts val="0"/>
                        </a:spcBef>
                        <a:spcAft>
                          <a:spcPts val="0"/>
                        </a:spcAft>
                      </a:pPr>
                      <a:r>
                        <a:rPr lang="en-US" sz="900">
                          <a:effectLst/>
                        </a:rPr>
                        <a:t>ADN Program</a:t>
                      </a:r>
                    </a:p>
                    <a:p>
                      <a:pPr marL="0" marR="0" algn="ctr">
                        <a:lnSpc>
                          <a:spcPct val="107000"/>
                        </a:lnSpc>
                        <a:spcBef>
                          <a:spcPts val="0"/>
                        </a:spcBef>
                        <a:spcAft>
                          <a:spcPts val="0"/>
                        </a:spcAft>
                      </a:pPr>
                      <a:r>
                        <a:rPr lang="en-US" sz="900">
                          <a:effectLst/>
                        </a:rPr>
                        <a:t>Completion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extLst>
                  <a:ext uri="{0D108BD9-81ED-4DB2-BD59-A6C34878D82A}">
                    <a16:rowId xmlns:a16="http://schemas.microsoft.com/office/drawing/2014/main" val="2018995255"/>
                  </a:ext>
                </a:extLst>
              </a:tr>
              <a:tr h="174056">
                <a:tc>
                  <a:txBody>
                    <a:bodyPr/>
                    <a:lstStyle/>
                    <a:p>
                      <a:pPr marL="0" marR="0" algn="l">
                        <a:lnSpc>
                          <a:spcPct val="107000"/>
                        </a:lnSpc>
                        <a:spcBef>
                          <a:spcPts val="0"/>
                        </a:spcBef>
                        <a:spcAft>
                          <a:spcPts val="0"/>
                        </a:spcAft>
                      </a:pPr>
                      <a:r>
                        <a:rPr lang="en-US" sz="900">
                          <a:effectLst/>
                        </a:rPr>
                        <a:t>English Grade = 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827988662"/>
                  </a:ext>
                </a:extLst>
              </a:tr>
              <a:tr h="183906">
                <a:tc>
                  <a:txBody>
                    <a:bodyPr/>
                    <a:lstStyle/>
                    <a:p>
                      <a:pPr marL="0" marR="0" algn="l">
                        <a:lnSpc>
                          <a:spcPct val="107000"/>
                        </a:lnSpc>
                        <a:spcBef>
                          <a:spcPts val="0"/>
                        </a:spcBef>
                        <a:spcAft>
                          <a:spcPts val="0"/>
                        </a:spcAft>
                      </a:pPr>
                      <a:r>
                        <a:rPr lang="en-US" sz="900">
                          <a:effectLst/>
                        </a:rPr>
                        <a:t>Student Example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745640861"/>
                  </a:ext>
                </a:extLst>
              </a:tr>
              <a:tr h="174056">
                <a:tc>
                  <a:txBody>
                    <a:bodyPr/>
                    <a:lstStyle/>
                    <a:p>
                      <a:pPr marL="0" marR="0" algn="l">
                        <a:lnSpc>
                          <a:spcPct val="107000"/>
                        </a:lnSpc>
                        <a:spcBef>
                          <a:spcPts val="0"/>
                        </a:spcBef>
                        <a:spcAft>
                          <a:spcPts val="0"/>
                        </a:spcAft>
                      </a:pPr>
                      <a:r>
                        <a:rPr lang="en-US" sz="900">
                          <a:effectLst/>
                        </a:rPr>
                        <a:t>Student Example 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777022900"/>
                  </a:ext>
                </a:extLst>
              </a:tr>
              <a:tr h="183906">
                <a:tc>
                  <a:txBody>
                    <a:bodyPr/>
                    <a:lstStyle/>
                    <a:p>
                      <a:pPr marL="0" marR="0" algn="l">
                        <a:lnSpc>
                          <a:spcPct val="107000"/>
                        </a:lnSpc>
                        <a:spcBef>
                          <a:spcPts val="0"/>
                        </a:spcBef>
                        <a:spcAft>
                          <a:spcPts val="0"/>
                        </a:spcAft>
                      </a:pPr>
                      <a:r>
                        <a:rPr lang="en-US" sz="900">
                          <a:effectLst/>
                        </a:rPr>
                        <a:t>Student Example 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835731464"/>
                  </a:ext>
                </a:extLst>
              </a:tr>
              <a:tr h="174056">
                <a:tc>
                  <a:txBody>
                    <a:bodyPr/>
                    <a:lstStyle/>
                    <a:p>
                      <a:pPr marL="0" marR="0" algn="l">
                        <a:lnSpc>
                          <a:spcPct val="107000"/>
                        </a:lnSpc>
                        <a:spcBef>
                          <a:spcPts val="0"/>
                        </a:spcBef>
                        <a:spcAft>
                          <a:spcPts val="0"/>
                        </a:spcAft>
                      </a:pPr>
                      <a:r>
                        <a:rPr lang="en-US" sz="900">
                          <a:effectLst/>
                        </a:rPr>
                        <a:t>Student Example 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1164275124"/>
                  </a:ext>
                </a:extLst>
              </a:tr>
              <a:tr h="183906">
                <a:tc>
                  <a:txBody>
                    <a:bodyPr/>
                    <a:lstStyle/>
                    <a:p>
                      <a:pPr marL="0" marR="0" algn="l">
                        <a:lnSpc>
                          <a:spcPct val="107000"/>
                        </a:lnSpc>
                        <a:spcBef>
                          <a:spcPts val="0"/>
                        </a:spcBef>
                        <a:spcAft>
                          <a:spcPts val="0"/>
                        </a:spcAft>
                      </a:pPr>
                      <a:r>
                        <a:rPr lang="en-US" sz="900">
                          <a:effectLst/>
                        </a:rPr>
                        <a:t>Student Example 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656593562"/>
                  </a:ext>
                </a:extLst>
              </a:tr>
              <a:tr h="174056">
                <a:tc>
                  <a:txBody>
                    <a:bodyPr/>
                    <a:lstStyle/>
                    <a:p>
                      <a:pPr marL="0" marR="0" algn="l">
                        <a:lnSpc>
                          <a:spcPct val="107000"/>
                        </a:lnSpc>
                        <a:spcBef>
                          <a:spcPts val="0"/>
                        </a:spcBef>
                        <a:spcAft>
                          <a:spcPts val="0"/>
                        </a:spcAft>
                      </a:pPr>
                      <a:r>
                        <a:rPr lang="en-US" sz="900">
                          <a:effectLst/>
                        </a:rPr>
                        <a:t>Student Example 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991276465"/>
                  </a:ext>
                </a:extLst>
              </a:tr>
              <a:tr h="174056">
                <a:tc>
                  <a:txBody>
                    <a:bodyPr/>
                    <a:lstStyle/>
                    <a:p>
                      <a:pPr marL="0" marR="0" algn="l">
                        <a:lnSpc>
                          <a:spcPct val="107000"/>
                        </a:lnSpc>
                        <a:spcBef>
                          <a:spcPts val="0"/>
                        </a:spcBef>
                        <a:spcAft>
                          <a:spcPts val="0"/>
                        </a:spcAft>
                      </a:pPr>
                      <a:r>
                        <a:rPr lang="en-US" sz="900">
                          <a:effectLst/>
                        </a:rPr>
                        <a:t>Student Example 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105743266"/>
                  </a:ext>
                </a:extLst>
              </a:tr>
              <a:tr h="174056">
                <a:tc>
                  <a:txBody>
                    <a:bodyPr/>
                    <a:lstStyle/>
                    <a:p>
                      <a:pPr marL="0" marR="0" algn="l">
                        <a:lnSpc>
                          <a:spcPct val="107000"/>
                        </a:lnSpc>
                        <a:spcBef>
                          <a:spcPts val="0"/>
                        </a:spcBef>
                        <a:spcAft>
                          <a:spcPts val="0"/>
                        </a:spcAft>
                      </a:pPr>
                      <a:r>
                        <a:rPr lang="en-US" sz="900">
                          <a:effectLst/>
                        </a:rPr>
                        <a:t>English Grade = 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514871021"/>
                  </a:ext>
                </a:extLst>
              </a:tr>
              <a:tr h="174056">
                <a:tc>
                  <a:txBody>
                    <a:bodyPr/>
                    <a:lstStyle/>
                    <a:p>
                      <a:pPr marL="0" marR="0" algn="l">
                        <a:lnSpc>
                          <a:spcPct val="107000"/>
                        </a:lnSpc>
                        <a:spcBef>
                          <a:spcPts val="0"/>
                        </a:spcBef>
                        <a:spcAft>
                          <a:spcPts val="0"/>
                        </a:spcAft>
                      </a:pPr>
                      <a:r>
                        <a:rPr lang="en-US" sz="900">
                          <a:effectLst/>
                        </a:rPr>
                        <a:t>Student Example 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826333791"/>
                  </a:ext>
                </a:extLst>
              </a:tr>
              <a:tr h="174056">
                <a:tc>
                  <a:txBody>
                    <a:bodyPr/>
                    <a:lstStyle/>
                    <a:p>
                      <a:pPr marL="0" marR="0" algn="l">
                        <a:lnSpc>
                          <a:spcPct val="107000"/>
                        </a:lnSpc>
                        <a:spcBef>
                          <a:spcPts val="0"/>
                        </a:spcBef>
                        <a:spcAft>
                          <a:spcPts val="0"/>
                        </a:spcAft>
                      </a:pPr>
                      <a:r>
                        <a:rPr lang="en-US" sz="900">
                          <a:effectLst/>
                        </a:rPr>
                        <a:t>Student Example 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595723510"/>
                  </a:ext>
                </a:extLst>
              </a:tr>
              <a:tr h="174056">
                <a:tc>
                  <a:txBody>
                    <a:bodyPr/>
                    <a:lstStyle/>
                    <a:p>
                      <a:pPr marL="0" marR="0" algn="l">
                        <a:lnSpc>
                          <a:spcPct val="107000"/>
                        </a:lnSpc>
                        <a:spcBef>
                          <a:spcPts val="0"/>
                        </a:spcBef>
                        <a:spcAft>
                          <a:spcPts val="0"/>
                        </a:spcAft>
                      </a:pPr>
                      <a:r>
                        <a:rPr lang="en-US" sz="900">
                          <a:effectLst/>
                        </a:rPr>
                        <a:t>Student Example 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4066911375"/>
                  </a:ext>
                </a:extLst>
              </a:tr>
              <a:tr h="174056">
                <a:tc>
                  <a:txBody>
                    <a:bodyPr/>
                    <a:lstStyle/>
                    <a:p>
                      <a:pPr marL="0" marR="0" algn="l">
                        <a:lnSpc>
                          <a:spcPct val="107000"/>
                        </a:lnSpc>
                        <a:spcBef>
                          <a:spcPts val="0"/>
                        </a:spcBef>
                        <a:spcAft>
                          <a:spcPts val="0"/>
                        </a:spcAft>
                      </a:pPr>
                      <a:r>
                        <a:rPr lang="en-US" sz="900">
                          <a:effectLst/>
                        </a:rPr>
                        <a:t>Student Example 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941087614"/>
                  </a:ext>
                </a:extLst>
              </a:tr>
              <a:tr h="174056">
                <a:tc>
                  <a:txBody>
                    <a:bodyPr/>
                    <a:lstStyle/>
                    <a:p>
                      <a:pPr marL="0" marR="0" algn="l">
                        <a:lnSpc>
                          <a:spcPct val="107000"/>
                        </a:lnSpc>
                        <a:spcBef>
                          <a:spcPts val="0"/>
                        </a:spcBef>
                        <a:spcAft>
                          <a:spcPts val="0"/>
                        </a:spcAft>
                      </a:pPr>
                      <a:r>
                        <a:rPr lang="en-US" sz="900">
                          <a:effectLst/>
                        </a:rPr>
                        <a:t>Student Example 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155082379"/>
                  </a:ext>
                </a:extLst>
              </a:tr>
              <a:tr h="174056">
                <a:tc>
                  <a:txBody>
                    <a:bodyPr/>
                    <a:lstStyle/>
                    <a:p>
                      <a:pPr marL="0" marR="0" algn="l">
                        <a:lnSpc>
                          <a:spcPct val="107000"/>
                        </a:lnSpc>
                        <a:spcBef>
                          <a:spcPts val="0"/>
                        </a:spcBef>
                        <a:spcAft>
                          <a:spcPts val="0"/>
                        </a:spcAft>
                      </a:pPr>
                      <a:r>
                        <a:rPr lang="en-US" sz="900">
                          <a:effectLst/>
                        </a:rPr>
                        <a:t>Student Example 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dirty="0" smtClean="0">
                          <a:effectLst/>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662815929"/>
                  </a:ext>
                </a:extLst>
              </a:tr>
              <a:tr h="174056">
                <a:tc>
                  <a:txBody>
                    <a:bodyPr/>
                    <a:lstStyle/>
                    <a:p>
                      <a:pPr marL="0" marR="0" algn="l">
                        <a:lnSpc>
                          <a:spcPct val="107000"/>
                        </a:lnSpc>
                        <a:spcBef>
                          <a:spcPts val="0"/>
                        </a:spcBef>
                        <a:spcAft>
                          <a:spcPts val="0"/>
                        </a:spcAft>
                      </a:pPr>
                      <a:r>
                        <a:rPr lang="en-US" sz="900">
                          <a:effectLst/>
                        </a:rPr>
                        <a:t>Student Example 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dirty="0">
                          <a:effectLst/>
                          <a:latin typeface="+mn-lt"/>
                          <a:ea typeface="+mn-ea"/>
                          <a:cs typeface="+mn-cs"/>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789513470"/>
                  </a:ext>
                </a:extLst>
              </a:tr>
              <a:tr h="174056">
                <a:tc>
                  <a:txBody>
                    <a:bodyPr/>
                    <a:lstStyle/>
                    <a:p>
                      <a:pPr marL="0" marR="0" algn="l">
                        <a:lnSpc>
                          <a:spcPct val="107000"/>
                        </a:lnSpc>
                        <a:spcBef>
                          <a:spcPts val="0"/>
                        </a:spcBef>
                        <a:spcAft>
                          <a:spcPts val="0"/>
                        </a:spcAft>
                      </a:pPr>
                      <a:r>
                        <a:rPr lang="en-US" sz="900">
                          <a:effectLst/>
                        </a:rPr>
                        <a:t>English Grade = 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13629371"/>
                  </a:ext>
                </a:extLst>
              </a:tr>
              <a:tr h="174056">
                <a:tc>
                  <a:txBody>
                    <a:bodyPr/>
                    <a:lstStyle/>
                    <a:p>
                      <a:pPr marL="0" marR="0" algn="l">
                        <a:lnSpc>
                          <a:spcPct val="107000"/>
                        </a:lnSpc>
                        <a:spcBef>
                          <a:spcPts val="0"/>
                        </a:spcBef>
                        <a:spcAft>
                          <a:spcPts val="0"/>
                        </a:spcAft>
                      </a:pPr>
                      <a:r>
                        <a:rPr lang="en-US" sz="900">
                          <a:effectLst/>
                        </a:rPr>
                        <a:t>Student Example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871475944"/>
                  </a:ext>
                </a:extLst>
              </a:tr>
              <a:tr h="174056">
                <a:tc>
                  <a:txBody>
                    <a:bodyPr/>
                    <a:lstStyle/>
                    <a:p>
                      <a:pPr marL="0" marR="0" algn="l">
                        <a:lnSpc>
                          <a:spcPct val="107000"/>
                        </a:lnSpc>
                        <a:spcBef>
                          <a:spcPts val="0"/>
                        </a:spcBef>
                        <a:spcAft>
                          <a:spcPts val="0"/>
                        </a:spcAft>
                      </a:pPr>
                      <a:r>
                        <a:rPr lang="en-US" sz="900">
                          <a:effectLst/>
                        </a:rPr>
                        <a:t>Student Example 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507789972"/>
                  </a:ext>
                </a:extLst>
              </a:tr>
              <a:tr h="174056">
                <a:tc>
                  <a:txBody>
                    <a:bodyPr/>
                    <a:lstStyle/>
                    <a:p>
                      <a:pPr marL="0" marR="0" algn="l">
                        <a:lnSpc>
                          <a:spcPct val="107000"/>
                        </a:lnSpc>
                        <a:spcBef>
                          <a:spcPts val="0"/>
                        </a:spcBef>
                        <a:spcAft>
                          <a:spcPts val="0"/>
                        </a:spcAft>
                      </a:pPr>
                      <a:r>
                        <a:rPr lang="en-US" sz="900">
                          <a:effectLst/>
                        </a:rPr>
                        <a:t>Student Example 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238133309"/>
                  </a:ext>
                </a:extLst>
              </a:tr>
              <a:tr h="174056">
                <a:tc>
                  <a:txBody>
                    <a:bodyPr/>
                    <a:lstStyle/>
                    <a:p>
                      <a:pPr marL="0" marR="0" algn="l">
                        <a:lnSpc>
                          <a:spcPct val="107000"/>
                        </a:lnSpc>
                        <a:spcBef>
                          <a:spcPts val="0"/>
                        </a:spcBef>
                        <a:spcAft>
                          <a:spcPts val="0"/>
                        </a:spcAft>
                      </a:pPr>
                      <a:r>
                        <a:rPr lang="en-US" sz="900">
                          <a:effectLst/>
                        </a:rPr>
                        <a:t>Student Example 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716588920"/>
                  </a:ext>
                </a:extLst>
              </a:tr>
              <a:tr h="174056">
                <a:tc>
                  <a:txBody>
                    <a:bodyPr/>
                    <a:lstStyle/>
                    <a:p>
                      <a:pPr marL="0" marR="0" algn="l">
                        <a:lnSpc>
                          <a:spcPct val="107000"/>
                        </a:lnSpc>
                        <a:spcBef>
                          <a:spcPts val="0"/>
                        </a:spcBef>
                        <a:spcAft>
                          <a:spcPts val="0"/>
                        </a:spcAft>
                      </a:pPr>
                      <a:r>
                        <a:rPr lang="en-US" sz="900">
                          <a:effectLst/>
                        </a:rPr>
                        <a:t>Student Example 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dirty="0">
                          <a:effectLst/>
                        </a:rPr>
                        <a:t>80%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4097926574"/>
                  </a:ext>
                </a:extLst>
              </a:tr>
            </a:tbl>
          </a:graphicData>
        </a:graphic>
      </p:graphicFrame>
    </p:spTree>
    <p:extLst>
      <p:ext uri="{BB962C8B-B14F-4D97-AF65-F5344CB8AC3E}">
        <p14:creationId xmlns:p14="http://schemas.microsoft.com/office/powerpoint/2010/main" val="2163592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ADN Application/Screening Process</a:t>
            </a:r>
            <a:endParaRPr lang="en-US" dirty="0"/>
          </a:p>
        </p:txBody>
      </p:sp>
      <p:sp>
        <p:nvSpPr>
          <p:cNvPr id="3" name="Content Placeholder 2"/>
          <p:cNvSpPr>
            <a:spLocks noGrp="1"/>
          </p:cNvSpPr>
          <p:nvPr>
            <p:ph idx="1"/>
          </p:nvPr>
        </p:nvSpPr>
        <p:spPr>
          <a:xfrm>
            <a:off x="1097280" y="2013358"/>
            <a:ext cx="10058400" cy="3855736"/>
          </a:xfrm>
        </p:spPr>
        <p:txBody>
          <a:bodyPr>
            <a:normAutofit/>
          </a:bodyPr>
          <a:lstStyle/>
          <a:p>
            <a:pPr>
              <a:spcAft>
                <a:spcPts val="0"/>
              </a:spcAft>
              <a:buFont typeface="Wingdings" panose="05000000000000000000" pitchFamily="2" charset="2"/>
              <a:buChar char="Ø"/>
              <a:defRPr/>
            </a:pPr>
            <a:r>
              <a:rPr lang="en-US" altLang="en-US" sz="2200" dirty="0"/>
              <a:t>Students will be selected at random from the pool of students who meet the ADN Program’s  eligibility standards</a:t>
            </a:r>
          </a:p>
          <a:p>
            <a:pPr>
              <a:spcAft>
                <a:spcPts val="0"/>
              </a:spcAft>
              <a:buNone/>
              <a:defRPr/>
            </a:pPr>
            <a:endParaRPr lang="en-US" altLang="en-US" sz="2200" dirty="0"/>
          </a:p>
          <a:p>
            <a:pPr>
              <a:spcAft>
                <a:spcPts val="0"/>
              </a:spcAft>
              <a:buFont typeface="Wingdings" panose="05000000000000000000" pitchFamily="2" charset="2"/>
              <a:buChar char="Ø"/>
              <a:defRPr/>
            </a:pPr>
            <a:r>
              <a:rPr lang="en-US" altLang="en-US" sz="2200" dirty="0"/>
              <a:t>All eligible students receive a number.  The program has been </a:t>
            </a:r>
            <a:r>
              <a:rPr lang="en-US" altLang="en-US" sz="2200" dirty="0" smtClean="0"/>
              <a:t>admitting 120 </a:t>
            </a:r>
            <a:r>
              <a:rPr lang="en-US" altLang="en-US" sz="2200" dirty="0"/>
              <a:t>students, 60 begin in the fall, 60 begin the following spring.   </a:t>
            </a:r>
          </a:p>
          <a:p>
            <a:pPr>
              <a:spcAft>
                <a:spcPts val="0"/>
              </a:spcAft>
              <a:buFont typeface="Wingdings 3" charset="2"/>
              <a:buChar char=""/>
              <a:defRPr/>
            </a:pPr>
            <a:endParaRPr lang="en-US" altLang="en-US" sz="2200" dirty="0">
              <a:solidFill>
                <a:srgbClr val="FF0000"/>
              </a:solidFill>
            </a:endParaRPr>
          </a:p>
          <a:p>
            <a:pPr>
              <a:spcAft>
                <a:spcPts val="0"/>
              </a:spcAft>
              <a:buFont typeface="Wingdings" panose="05000000000000000000" pitchFamily="2" charset="2"/>
              <a:buChar char="Ø"/>
              <a:defRPr/>
            </a:pPr>
            <a:r>
              <a:rPr lang="en-US" altLang="en-US" sz="2200" dirty="0">
                <a:solidFill>
                  <a:schemeClr val="tx1"/>
                </a:solidFill>
              </a:rPr>
              <a:t>Apply Oct. </a:t>
            </a:r>
            <a:r>
              <a:rPr lang="en-US" altLang="en-US" sz="2200" dirty="0" smtClean="0">
                <a:solidFill>
                  <a:schemeClr val="tx1"/>
                </a:solidFill>
              </a:rPr>
              <a:t>2nd </a:t>
            </a:r>
            <a:r>
              <a:rPr lang="en-US" altLang="en-US" sz="2200" dirty="0">
                <a:solidFill>
                  <a:schemeClr val="tx1"/>
                </a:solidFill>
              </a:rPr>
              <a:t>to </a:t>
            </a:r>
            <a:r>
              <a:rPr lang="en-US" altLang="en-US" sz="2200" dirty="0" smtClean="0">
                <a:solidFill>
                  <a:schemeClr val="tx1"/>
                </a:solidFill>
              </a:rPr>
              <a:t>Feb. 7th </a:t>
            </a:r>
            <a:r>
              <a:rPr lang="en-US" altLang="en-US" sz="2200" dirty="0">
                <a:solidFill>
                  <a:schemeClr val="tx1"/>
                </a:solidFill>
              </a:rPr>
              <a:t>each year</a:t>
            </a:r>
            <a:r>
              <a:rPr lang="en-US" altLang="en-US" sz="2200" dirty="0" smtClean="0">
                <a:solidFill>
                  <a:schemeClr val="tx1"/>
                </a:solidFill>
              </a:rPr>
              <a:t>*</a:t>
            </a:r>
          </a:p>
          <a:p>
            <a:pPr lvl="1">
              <a:spcAft>
                <a:spcPts val="0"/>
              </a:spcAft>
              <a:buFont typeface="Wingdings" panose="05000000000000000000" pitchFamily="2" charset="2"/>
              <a:buChar char="Ø"/>
              <a:defRPr/>
            </a:pPr>
            <a:r>
              <a:rPr lang="en-US" sz="2000" dirty="0">
                <a:hlinkClick r:id="rId2"/>
              </a:rPr>
              <a:t>https://adn.santarosa.edu/admission-application</a:t>
            </a:r>
            <a:endParaRPr lang="en-US" altLang="en-US" sz="2000" dirty="0" smtClean="0">
              <a:solidFill>
                <a:schemeClr val="tx1"/>
              </a:solidFill>
            </a:endParaRPr>
          </a:p>
          <a:p>
            <a:pPr marL="0" indent="0">
              <a:spcAft>
                <a:spcPts val="0"/>
              </a:spcAft>
              <a:buNone/>
              <a:defRPr/>
            </a:pPr>
            <a:endParaRPr lang="en-US" altLang="en-US" sz="2200" dirty="0">
              <a:solidFill>
                <a:schemeClr val="tx1"/>
              </a:solidFill>
            </a:endParaRPr>
          </a:p>
        </p:txBody>
      </p:sp>
      <p:pic>
        <p:nvPicPr>
          <p:cNvPr id="4" name="Picture 3" descr="Application - Highway Sign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390" y="3644593"/>
            <a:ext cx="3991266" cy="2657518"/>
          </a:xfrm>
          <a:prstGeom prst="rect">
            <a:avLst/>
          </a:prstGeom>
        </p:spPr>
      </p:pic>
    </p:spTree>
    <p:extLst>
      <p:ext uri="{BB962C8B-B14F-4D97-AF65-F5344CB8AC3E}">
        <p14:creationId xmlns:p14="http://schemas.microsoft.com/office/powerpoint/2010/main" val="1576998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TEAS Information</a:t>
            </a:r>
            <a:endParaRPr lang="en-US" dirty="0"/>
          </a:p>
        </p:txBody>
      </p:sp>
      <p:sp>
        <p:nvSpPr>
          <p:cNvPr id="3" name="Content Placeholder 2"/>
          <p:cNvSpPr>
            <a:spLocks noGrp="1"/>
          </p:cNvSpPr>
          <p:nvPr>
            <p:ph idx="1"/>
          </p:nvPr>
        </p:nvSpPr>
        <p:spPr>
          <a:xfrm>
            <a:off x="1097280" y="2055302"/>
            <a:ext cx="10058400" cy="3813791"/>
          </a:xfrm>
        </p:spPr>
        <p:txBody>
          <a:bodyPr>
            <a:normAutofit/>
          </a:bodyPr>
          <a:lstStyle/>
          <a:p>
            <a:pPr>
              <a:buFont typeface="Wingdings" panose="05000000000000000000" pitchFamily="2" charset="2"/>
              <a:buChar char="Ø"/>
            </a:pPr>
            <a:r>
              <a:rPr lang="en-US" altLang="en-US" sz="2800" dirty="0"/>
              <a:t>The </a:t>
            </a:r>
            <a:r>
              <a:rPr lang="en-US" altLang="en-US" sz="2800" dirty="0" smtClean="0"/>
              <a:t>ATI-TEAS </a:t>
            </a:r>
            <a:r>
              <a:rPr lang="en-US" altLang="en-US" sz="2800" dirty="0"/>
              <a:t>is a test of essential academic skills for nursing students. It tests science, math, reading, and English language and usage</a:t>
            </a:r>
            <a:r>
              <a:rPr lang="en-US" altLang="en-US" sz="2800" dirty="0" smtClean="0"/>
              <a:t>.</a:t>
            </a:r>
          </a:p>
          <a:p>
            <a:pPr marL="0" indent="0">
              <a:buNone/>
            </a:pPr>
            <a:endParaRPr lang="en-US" altLang="en-US" sz="1200" dirty="0"/>
          </a:p>
          <a:p>
            <a:pPr>
              <a:buFont typeface="Wingdings" panose="05000000000000000000" pitchFamily="2" charset="2"/>
              <a:buChar char="Ø"/>
            </a:pPr>
            <a:r>
              <a:rPr lang="en-US" altLang="en-US" sz="2800" dirty="0" smtClean="0"/>
              <a:t>SRJC </a:t>
            </a:r>
            <a:r>
              <a:rPr lang="en-US" altLang="en-US" sz="2800" dirty="0"/>
              <a:t>requires a score of 62 to enter the ADN program </a:t>
            </a:r>
            <a:endParaRPr lang="en-US" altLang="en-US" sz="2800" dirty="0" smtClean="0"/>
          </a:p>
          <a:p>
            <a:pPr marL="0" indent="0">
              <a:buNone/>
            </a:pPr>
            <a:endParaRPr lang="en-US" altLang="en-US" sz="1200" dirty="0"/>
          </a:p>
          <a:p>
            <a:pPr>
              <a:buFont typeface="Wingdings" panose="05000000000000000000" pitchFamily="2" charset="2"/>
              <a:buChar char="Ø"/>
            </a:pPr>
            <a:r>
              <a:rPr lang="en-US" altLang="en-US" sz="2800" dirty="0" smtClean="0"/>
              <a:t>TEAS </a:t>
            </a:r>
            <a:r>
              <a:rPr lang="en-US" altLang="en-US" sz="2800" dirty="0"/>
              <a:t>VI  is 209 minutes and each section is timed differently.</a:t>
            </a:r>
          </a:p>
          <a:p>
            <a:endParaRPr lang="en-US" dirty="0"/>
          </a:p>
        </p:txBody>
      </p:sp>
    </p:spTree>
    <p:extLst>
      <p:ext uri="{BB962C8B-B14F-4D97-AF65-F5344CB8AC3E}">
        <p14:creationId xmlns:p14="http://schemas.microsoft.com/office/powerpoint/2010/main" val="327262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TEAS Information</a:t>
            </a:r>
            <a:endParaRPr lang="en-US" dirty="0"/>
          </a:p>
        </p:txBody>
      </p:sp>
      <p:sp>
        <p:nvSpPr>
          <p:cNvPr id="3" name="Content Placeholder 2"/>
          <p:cNvSpPr>
            <a:spLocks noGrp="1"/>
          </p:cNvSpPr>
          <p:nvPr>
            <p:ph idx="1"/>
          </p:nvPr>
        </p:nvSpPr>
        <p:spPr>
          <a:xfrm>
            <a:off x="1097280" y="2055302"/>
            <a:ext cx="10058400" cy="3993160"/>
          </a:xfrm>
        </p:spPr>
        <p:txBody>
          <a:bodyPr>
            <a:normAutofit/>
          </a:bodyPr>
          <a:lstStyle/>
          <a:p>
            <a:pPr>
              <a:buFont typeface="Wingdings" panose="05000000000000000000" pitchFamily="2" charset="2"/>
              <a:buChar char="Ø"/>
            </a:pPr>
            <a:r>
              <a:rPr lang="en-US" altLang="en-US" sz="3200" dirty="0"/>
              <a:t>If a student does not earn the required score of 62, </a:t>
            </a:r>
            <a:r>
              <a:rPr lang="en-US" altLang="en-US" sz="3200" dirty="0" smtClean="0"/>
              <a:t>they will </a:t>
            </a:r>
            <a:r>
              <a:rPr lang="en-US" altLang="en-US" sz="3200" dirty="0"/>
              <a:t>be referred for remedial coursework that will prepare the student to retest </a:t>
            </a:r>
            <a:endParaRPr lang="en-US" altLang="en-US" sz="3200" dirty="0" smtClean="0"/>
          </a:p>
          <a:p>
            <a:pPr marL="0" indent="0">
              <a:buNone/>
            </a:pPr>
            <a:endParaRPr lang="en-US" altLang="en-US" sz="1200" dirty="0"/>
          </a:p>
          <a:p>
            <a:pPr>
              <a:buFont typeface="Wingdings" panose="05000000000000000000" pitchFamily="2" charset="2"/>
              <a:buChar char="Ø"/>
            </a:pPr>
            <a:r>
              <a:rPr lang="en-US" altLang="en-US" sz="3200" dirty="0"/>
              <a:t>The student has a year to retest and will be able to begin the ADN program as soon as possible after earning the required TEAS score</a:t>
            </a:r>
          </a:p>
          <a:p>
            <a:pPr marL="0" indent="0">
              <a:buNone/>
            </a:pPr>
            <a:endParaRPr lang="en-US" altLang="en-US" sz="3200" dirty="0"/>
          </a:p>
          <a:p>
            <a:endParaRPr lang="en-US" dirty="0"/>
          </a:p>
        </p:txBody>
      </p:sp>
      <p:pic>
        <p:nvPicPr>
          <p:cNvPr id="4" name="Picture 3" descr="Testing the test: NAPLAN makes for stressed kids and a narrow curriculu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2960" y="4811268"/>
            <a:ext cx="2036064" cy="1368552"/>
          </a:xfrm>
          <a:prstGeom prst="rect">
            <a:avLst/>
          </a:prstGeom>
        </p:spPr>
      </p:pic>
    </p:spTree>
    <p:extLst>
      <p:ext uri="{BB962C8B-B14F-4D97-AF65-F5344CB8AC3E}">
        <p14:creationId xmlns:p14="http://schemas.microsoft.com/office/powerpoint/2010/main" val="2661938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TEAS Information</a:t>
            </a:r>
            <a:endParaRPr lang="en-US" dirty="0"/>
          </a:p>
        </p:txBody>
      </p:sp>
      <p:sp>
        <p:nvSpPr>
          <p:cNvPr id="3" name="Content Placeholder 2"/>
          <p:cNvSpPr>
            <a:spLocks noGrp="1"/>
          </p:cNvSpPr>
          <p:nvPr>
            <p:ph idx="1"/>
          </p:nvPr>
        </p:nvSpPr>
        <p:spPr>
          <a:xfrm>
            <a:off x="1097280" y="1847088"/>
            <a:ext cx="10058400" cy="4201374"/>
          </a:xfrm>
        </p:spPr>
        <p:txBody>
          <a:bodyPr>
            <a:normAutofit/>
          </a:bodyPr>
          <a:lstStyle/>
          <a:p>
            <a:pPr>
              <a:buFont typeface="Wingdings" panose="05000000000000000000" pitchFamily="2" charset="2"/>
              <a:buChar char="Ø"/>
            </a:pPr>
            <a:r>
              <a:rPr lang="en-US" altLang="en-US" sz="2800" dirty="0"/>
              <a:t>Also required for CSU nursing programs. The cut score is 78 at SSU (this can vary by CSU). If a student has taken the test for CSU, </a:t>
            </a:r>
            <a:r>
              <a:rPr lang="en-US" altLang="en-US" sz="2800" dirty="0" smtClean="0"/>
              <a:t>they </a:t>
            </a:r>
            <a:r>
              <a:rPr lang="en-US" altLang="en-US" sz="2800" dirty="0"/>
              <a:t>can have the results sent to SRJC (must be the  same version currently being used at SRJC</a:t>
            </a:r>
            <a:r>
              <a:rPr lang="en-US" altLang="en-US" sz="2800" dirty="0" smtClean="0"/>
              <a:t>)</a:t>
            </a:r>
          </a:p>
          <a:p>
            <a:pPr marL="0" indent="0">
              <a:buNone/>
            </a:pPr>
            <a:endParaRPr lang="en-US" altLang="en-US" sz="1000" dirty="0"/>
          </a:p>
          <a:p>
            <a:pPr>
              <a:buFont typeface="Wingdings" panose="05000000000000000000" pitchFamily="2" charset="2"/>
              <a:buChar char="Ø"/>
            </a:pPr>
            <a:r>
              <a:rPr lang="en-US" altLang="en-US" sz="2800" dirty="0"/>
              <a:t>Students can prepare for the TEAS test by purchasing the review package and online practice test at </a:t>
            </a:r>
            <a:r>
              <a:rPr lang="en-US" altLang="en-US" sz="2800" dirty="0" smtClean="0">
                <a:hlinkClick r:id="rId2" tooltip="blocked::http://www.atitesting.com/"/>
              </a:rPr>
              <a:t>www.atitesting.com</a:t>
            </a:r>
            <a:endParaRPr lang="en-US" altLang="en-US" sz="2800" dirty="0" smtClean="0"/>
          </a:p>
          <a:p>
            <a:pPr marL="0" indent="0">
              <a:buNone/>
            </a:pPr>
            <a:endParaRPr lang="en-US" altLang="en-US" sz="1000" dirty="0"/>
          </a:p>
          <a:p>
            <a:pPr>
              <a:buFont typeface="Wingdings" panose="05000000000000000000" pitchFamily="2" charset="2"/>
              <a:buChar char="Ø"/>
            </a:pPr>
            <a:r>
              <a:rPr lang="en-US" altLang="en-US" sz="2800" dirty="0"/>
              <a:t>There are 2 study guides for the TEAS on reserve in the Doyle and Mahoney Libraries  </a:t>
            </a:r>
          </a:p>
          <a:p>
            <a:pPr>
              <a:buFont typeface="Wingdings" panose="05000000000000000000" pitchFamily="2" charset="2"/>
              <a:buChar char="Ø"/>
            </a:pPr>
            <a:endParaRPr lang="en-US" altLang="en-US" sz="3200" dirty="0"/>
          </a:p>
          <a:p>
            <a:endParaRPr lang="en-US" dirty="0"/>
          </a:p>
        </p:txBody>
      </p:sp>
    </p:spTree>
    <p:extLst>
      <p:ext uri="{BB962C8B-B14F-4D97-AF65-F5344CB8AC3E}">
        <p14:creationId xmlns:p14="http://schemas.microsoft.com/office/powerpoint/2010/main" val="1808247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SRJC’s ADN Program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dirty="0" smtClean="0"/>
              <a:t>Upon acceptance into the ADN program, the student must complete or obtain the following:</a:t>
            </a:r>
          </a:p>
          <a:p>
            <a:pPr lvl="1">
              <a:buFont typeface="Wingdings" panose="05000000000000000000" pitchFamily="2" charset="2"/>
              <a:buChar char="Ø"/>
            </a:pPr>
            <a:r>
              <a:rPr lang="en-US" sz="2400" dirty="0" smtClean="0"/>
              <a:t>Physical examination</a:t>
            </a:r>
          </a:p>
          <a:p>
            <a:pPr lvl="1">
              <a:buFont typeface="Wingdings" panose="05000000000000000000" pitchFamily="2" charset="2"/>
              <a:buChar char="Ø"/>
            </a:pPr>
            <a:r>
              <a:rPr lang="en-US" sz="2400" dirty="0" smtClean="0"/>
              <a:t>Required documentation including proof of vaccinations</a:t>
            </a:r>
          </a:p>
          <a:p>
            <a:pPr lvl="1">
              <a:buFont typeface="Wingdings" panose="05000000000000000000" pitchFamily="2" charset="2"/>
              <a:buChar char="Ø"/>
            </a:pPr>
            <a:r>
              <a:rPr lang="en-US" sz="2400" dirty="0" smtClean="0"/>
              <a:t>Current Health Care Providers CPR certification for adults, children and infants</a:t>
            </a:r>
          </a:p>
          <a:p>
            <a:pPr lvl="1">
              <a:buFont typeface="Wingdings" panose="05000000000000000000" pitchFamily="2" charset="2"/>
              <a:buChar char="Ø"/>
            </a:pPr>
            <a:r>
              <a:rPr lang="en-US" sz="2400" dirty="0" smtClean="0"/>
              <a:t>Background check</a:t>
            </a:r>
            <a:endParaRPr lang="en-US" sz="2400" dirty="0"/>
          </a:p>
        </p:txBody>
      </p:sp>
      <p:pic>
        <p:nvPicPr>
          <p:cNvPr id="4" name="Picture 3" descr="Police Record Check Update: BC Government’s Disappointing Response to the Urgent Call for Refor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7545" y="4345094"/>
            <a:ext cx="1524000" cy="1524000"/>
          </a:xfrm>
          <a:prstGeom prst="rect">
            <a:avLst/>
          </a:prstGeom>
        </p:spPr>
      </p:pic>
      <p:pic>
        <p:nvPicPr>
          <p:cNvPr id="5" name="Picture 4" descr="Basic Red Heart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917" y="4402016"/>
            <a:ext cx="1418020" cy="1273669"/>
          </a:xfrm>
          <a:prstGeom prst="rect">
            <a:avLst/>
          </a:prstGeom>
        </p:spPr>
      </p:pic>
      <p:pic>
        <p:nvPicPr>
          <p:cNvPr id="6" name="Picture 5" descr="Dooctor | Free Stock Photo | A female doctor examining a patient | # 162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345" y="4294432"/>
            <a:ext cx="1046135" cy="1574662"/>
          </a:xfrm>
          <a:prstGeom prst="rect">
            <a:avLst/>
          </a:prstGeom>
        </p:spPr>
      </p:pic>
    </p:spTree>
    <p:extLst>
      <p:ext uri="{BB962C8B-B14F-4D97-AF65-F5344CB8AC3E}">
        <p14:creationId xmlns:p14="http://schemas.microsoft.com/office/powerpoint/2010/main" val="429226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Information Meeting Topics</a:t>
            </a:r>
            <a:endParaRPr lang="en-US" dirty="0"/>
          </a:p>
        </p:txBody>
      </p:sp>
      <p:sp>
        <p:nvSpPr>
          <p:cNvPr id="3" name="Content Placeholder 2"/>
          <p:cNvSpPr>
            <a:spLocks noGrp="1"/>
          </p:cNvSpPr>
          <p:nvPr>
            <p:ph idx="1"/>
          </p:nvPr>
        </p:nvSpPr>
        <p:spPr>
          <a:xfrm>
            <a:off x="1097280" y="2306972"/>
            <a:ext cx="10058400" cy="3562122"/>
          </a:xfrm>
        </p:spPr>
        <p:txBody>
          <a:bodyPr/>
          <a:lstStyle/>
          <a:p>
            <a:pPr>
              <a:buFont typeface="Wingdings" panose="05000000000000000000" pitchFamily="2" charset="2"/>
              <a:buChar char="Ø"/>
            </a:pPr>
            <a:r>
              <a:rPr lang="en-US" sz="3600" dirty="0" smtClean="0"/>
              <a:t>Nursing Career Pathways</a:t>
            </a:r>
          </a:p>
          <a:p>
            <a:pPr>
              <a:buFont typeface="Wingdings" panose="05000000000000000000" pitchFamily="2" charset="2"/>
              <a:buChar char="Ø"/>
            </a:pPr>
            <a:r>
              <a:rPr lang="en-US" sz="3600" dirty="0" smtClean="0"/>
              <a:t>Preparation for SRJC’s program</a:t>
            </a:r>
          </a:p>
          <a:p>
            <a:pPr>
              <a:buFont typeface="Wingdings" panose="05000000000000000000" pitchFamily="2" charset="2"/>
              <a:buChar char="Ø"/>
            </a:pPr>
            <a:r>
              <a:rPr lang="en-US" sz="3600" dirty="0" smtClean="0"/>
              <a:t>ADN Screening and Selection Criteria</a:t>
            </a:r>
          </a:p>
          <a:p>
            <a:pPr>
              <a:buFont typeface="Wingdings" panose="05000000000000000000" pitchFamily="2" charset="2"/>
              <a:buChar char="Ø"/>
            </a:pPr>
            <a:r>
              <a:rPr lang="en-US" sz="3600" dirty="0" smtClean="0"/>
              <a:t>Transferring Coursework</a:t>
            </a:r>
          </a:p>
          <a:p>
            <a:pPr>
              <a:buFont typeface="Wingdings" panose="05000000000000000000" pitchFamily="2" charset="2"/>
              <a:buChar char="Ø"/>
            </a:pPr>
            <a:r>
              <a:rPr lang="en-US" sz="3600" dirty="0" smtClean="0"/>
              <a:t>Strategies for Success</a:t>
            </a:r>
          </a:p>
          <a:p>
            <a:pPr>
              <a:buFont typeface="Wingdings" panose="05000000000000000000" pitchFamily="2" charset="2"/>
              <a:buChar char="Ø"/>
            </a:pPr>
            <a:endParaRPr lang="en-US" dirty="0"/>
          </a:p>
        </p:txBody>
      </p:sp>
      <p:pic>
        <p:nvPicPr>
          <p:cNvPr id="4" name="Picture 3" descr="Progressive Charlestown: Healing our Health Care Syste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9492" y="4216755"/>
            <a:ext cx="2602992" cy="1712976"/>
          </a:xfrm>
          <a:prstGeom prst="rect">
            <a:avLst/>
          </a:prstGeom>
        </p:spPr>
      </p:pic>
    </p:spTree>
    <p:extLst>
      <p:ext uri="{BB962C8B-B14F-4D97-AF65-F5344CB8AC3E}">
        <p14:creationId xmlns:p14="http://schemas.microsoft.com/office/powerpoint/2010/main" val="3965374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sz="2800" dirty="0"/>
              <a:t>An identity confirmation (fingerprinting) and background check will be conducted on all students admitted to health science programs before they begin</a:t>
            </a:r>
          </a:p>
          <a:p>
            <a:pPr>
              <a:buFont typeface="Wingdings" panose="05000000000000000000" pitchFamily="2" charset="2"/>
              <a:buChar char="Ø"/>
            </a:pPr>
            <a:r>
              <a:rPr lang="en-US" altLang="en-US" sz="2800" dirty="0"/>
              <a:t>The background check looks </a:t>
            </a:r>
            <a:r>
              <a:rPr lang="en-US" altLang="en-US" sz="2800" dirty="0" smtClean="0"/>
              <a:t>for:</a:t>
            </a:r>
          </a:p>
          <a:p>
            <a:pPr lvl="1">
              <a:buFont typeface="Wingdings" panose="05000000000000000000" pitchFamily="2" charset="2"/>
              <a:buChar char="Ø"/>
            </a:pPr>
            <a:r>
              <a:rPr lang="en-US" altLang="en-US" sz="2400" dirty="0" smtClean="0"/>
              <a:t>Valid </a:t>
            </a:r>
            <a:r>
              <a:rPr lang="en-US" altLang="en-US" sz="2400" dirty="0"/>
              <a:t>Social Security </a:t>
            </a:r>
            <a:r>
              <a:rPr lang="en-US" altLang="en-US" sz="2400" dirty="0" smtClean="0"/>
              <a:t>Number</a:t>
            </a:r>
          </a:p>
          <a:p>
            <a:pPr lvl="1">
              <a:buFont typeface="Wingdings" panose="05000000000000000000" pitchFamily="2" charset="2"/>
              <a:buChar char="Ø"/>
            </a:pPr>
            <a:r>
              <a:rPr lang="en-US" altLang="en-US" sz="2400" dirty="0" smtClean="0"/>
              <a:t>Felony </a:t>
            </a:r>
            <a:r>
              <a:rPr lang="en-US" altLang="en-US" sz="2400" dirty="0"/>
              <a:t>and misdemeanor </a:t>
            </a:r>
            <a:r>
              <a:rPr lang="en-US" altLang="en-US" sz="2400" dirty="0" smtClean="0"/>
              <a:t>convictions</a:t>
            </a:r>
          </a:p>
          <a:p>
            <a:pPr lvl="1">
              <a:buFont typeface="Wingdings" panose="05000000000000000000" pitchFamily="2" charset="2"/>
              <a:buChar char="Ø"/>
            </a:pPr>
            <a:r>
              <a:rPr lang="en-US" altLang="en-US" sz="2400" dirty="0" smtClean="0"/>
              <a:t>Government </a:t>
            </a:r>
            <a:r>
              <a:rPr lang="en-US" altLang="en-US" sz="2400" dirty="0"/>
              <a:t>fraud convictions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513182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Checks</a:t>
            </a:r>
            <a:endParaRPr lang="en-US" dirty="0"/>
          </a:p>
        </p:txBody>
      </p:sp>
      <p:sp>
        <p:nvSpPr>
          <p:cNvPr id="3" name="Content Placeholder 2"/>
          <p:cNvSpPr>
            <a:spLocks noGrp="1"/>
          </p:cNvSpPr>
          <p:nvPr>
            <p:ph idx="1"/>
          </p:nvPr>
        </p:nvSpPr>
        <p:spPr>
          <a:xfrm>
            <a:off x="1097280" y="1845733"/>
            <a:ext cx="10058400" cy="4227895"/>
          </a:xfrm>
        </p:spPr>
        <p:txBody>
          <a:bodyPr>
            <a:normAutofit/>
          </a:bodyPr>
          <a:lstStyle/>
          <a:p>
            <a:pPr>
              <a:buFont typeface="Wingdings" panose="05000000000000000000" pitchFamily="2" charset="2"/>
              <a:buChar char="Ø"/>
            </a:pPr>
            <a:r>
              <a:rPr lang="en-US" altLang="en-US" sz="2600" dirty="0"/>
              <a:t>Local hospitals will not accept </a:t>
            </a:r>
            <a:r>
              <a:rPr lang="en-US" altLang="en-US" sz="2600" dirty="0" smtClean="0"/>
              <a:t>students </a:t>
            </a:r>
            <a:r>
              <a:rPr lang="en-US" altLang="en-US" sz="2600" dirty="0"/>
              <a:t>who do not have </a:t>
            </a:r>
            <a:r>
              <a:rPr lang="en-US" altLang="en-US" sz="2600" dirty="0" smtClean="0"/>
              <a:t>a valid </a:t>
            </a:r>
            <a:r>
              <a:rPr lang="en-US" altLang="en-US" sz="2600" dirty="0"/>
              <a:t>social security </a:t>
            </a:r>
            <a:r>
              <a:rPr lang="en-US" altLang="en-US" sz="2600" dirty="0" smtClean="0"/>
              <a:t>number </a:t>
            </a:r>
            <a:r>
              <a:rPr lang="en-US" altLang="en-US" sz="2600" dirty="0"/>
              <a:t>or tax </a:t>
            </a:r>
            <a:r>
              <a:rPr lang="en-US" altLang="en-US" sz="2600" dirty="0" smtClean="0"/>
              <a:t>id</a:t>
            </a:r>
            <a:r>
              <a:rPr lang="en-US" altLang="en-US" sz="2600" dirty="0"/>
              <a:t> </a:t>
            </a:r>
            <a:r>
              <a:rPr lang="en-US" altLang="en-US" sz="2600" dirty="0" smtClean="0"/>
              <a:t>number, </a:t>
            </a:r>
            <a:r>
              <a:rPr lang="en-US" altLang="en-US" sz="2600" dirty="0"/>
              <a:t>or who have a recent </a:t>
            </a:r>
            <a:r>
              <a:rPr lang="en-US" altLang="en-US" sz="2600" dirty="0" smtClean="0"/>
              <a:t>DUI</a:t>
            </a:r>
            <a:endParaRPr lang="en-US" altLang="en-US" sz="2600" dirty="0"/>
          </a:p>
          <a:p>
            <a:pPr>
              <a:buFont typeface="Wingdings" panose="05000000000000000000" pitchFamily="2" charset="2"/>
              <a:buChar char="Ø"/>
            </a:pPr>
            <a:r>
              <a:rPr lang="en-US" altLang="en-US" sz="2600" dirty="0">
                <a:ea typeface="Batang" panose="02030600000101010101" pitchFamily="18" charset="-127"/>
              </a:rPr>
              <a:t>A criminal conviction is not considered complete until the probation period is </a:t>
            </a:r>
            <a:r>
              <a:rPr lang="en-US" altLang="en-US" sz="2600" dirty="0" smtClean="0">
                <a:ea typeface="Batang" panose="02030600000101010101" pitchFamily="18" charset="-127"/>
              </a:rPr>
              <a:t>over (some </a:t>
            </a:r>
            <a:r>
              <a:rPr lang="en-US" altLang="en-US" sz="2600" dirty="0">
                <a:ea typeface="Batang" panose="02030600000101010101" pitchFamily="18" charset="-127"/>
              </a:rPr>
              <a:t>DUI convictions have 3-4 years of </a:t>
            </a:r>
            <a:r>
              <a:rPr lang="en-US" altLang="en-US" sz="2600" dirty="0" smtClean="0">
                <a:ea typeface="Batang" panose="02030600000101010101" pitchFamily="18" charset="-127"/>
              </a:rPr>
              <a:t>probation) </a:t>
            </a:r>
            <a:endParaRPr lang="en-US" altLang="en-US" sz="2600" dirty="0"/>
          </a:p>
          <a:p>
            <a:pPr>
              <a:buFont typeface="Wingdings" panose="05000000000000000000" pitchFamily="2" charset="2"/>
              <a:buChar char="Ø"/>
            </a:pPr>
            <a:r>
              <a:rPr lang="en-US" altLang="en-US" sz="2600" dirty="0"/>
              <a:t>Students with more than one DUI or an arrest related to violence are automatically denied for </a:t>
            </a:r>
            <a:r>
              <a:rPr lang="en-US" altLang="en-US" sz="2600" dirty="0" smtClean="0"/>
              <a:t>clinical</a:t>
            </a:r>
          </a:p>
          <a:p>
            <a:pPr>
              <a:buFont typeface="Wingdings" panose="05000000000000000000" pitchFamily="2" charset="2"/>
              <a:buChar char="Ø"/>
            </a:pPr>
            <a:r>
              <a:rPr lang="en-US" sz="2600" dirty="0">
                <a:ea typeface="ＭＳ Ｐゴシック" charset="0"/>
              </a:rPr>
              <a:t>The California Board of Registered Nursing may deny licensure to anyone who has been convicted of a felony or misdemeanor. Contact the Board of Registered Nursing web site for more information </a:t>
            </a:r>
            <a:r>
              <a:rPr lang="en-US" sz="2600" dirty="0">
                <a:ea typeface="ＭＳ Ｐゴシック" charset="0"/>
                <a:hlinkClick r:id="rId2"/>
              </a:rPr>
              <a:t>www.rn.ca.gov</a:t>
            </a:r>
            <a:endParaRPr lang="en-US" sz="2600" dirty="0">
              <a:ea typeface="ＭＳ Ｐゴシック" charset="0"/>
            </a:endParaRPr>
          </a:p>
          <a:p>
            <a:pPr>
              <a:buFont typeface="Wingdings" panose="05000000000000000000" pitchFamily="2" charset="2"/>
              <a:buChar char="Ø"/>
            </a:pPr>
            <a:endParaRPr lang="en-US" altLang="en-US" sz="2800" dirty="0"/>
          </a:p>
          <a:p>
            <a:pPr marL="0" indent="0">
              <a:buNone/>
            </a:pPr>
            <a:endParaRPr lang="en-US" dirty="0"/>
          </a:p>
        </p:txBody>
      </p:sp>
    </p:spTree>
    <p:extLst>
      <p:ext uri="{BB962C8B-B14F-4D97-AF65-F5344CB8AC3E}">
        <p14:creationId xmlns:p14="http://schemas.microsoft.com/office/powerpoint/2010/main" val="346983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SRJC’s ADN Program Facts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sz="2800" dirty="0"/>
              <a:t>Costs are approximately $10,000 and include SRJC fees, books, lab kits, stethoscopes, equipment, and uniforms </a:t>
            </a:r>
            <a:endParaRPr lang="en-US" altLang="en-US" sz="2800" dirty="0" smtClean="0"/>
          </a:p>
          <a:p>
            <a:pPr marL="0" indent="0">
              <a:buNone/>
            </a:pPr>
            <a:endParaRPr lang="en-US" altLang="en-US" sz="1200" dirty="0"/>
          </a:p>
          <a:p>
            <a:pPr>
              <a:buFont typeface="Wingdings" panose="05000000000000000000" pitchFamily="2" charset="2"/>
              <a:buChar char="Ø"/>
            </a:pPr>
            <a:r>
              <a:rPr lang="en-US" altLang="en-US" sz="2800" dirty="0"/>
              <a:t>A personal computer with Internet access is highly </a:t>
            </a:r>
            <a:r>
              <a:rPr lang="en-US" altLang="en-US" sz="2800" dirty="0" smtClean="0"/>
              <a:t>recommended</a:t>
            </a:r>
          </a:p>
          <a:p>
            <a:pPr marL="0" indent="0">
              <a:buNone/>
            </a:pPr>
            <a:endParaRPr lang="en-US" altLang="en-US" sz="1200" dirty="0"/>
          </a:p>
          <a:p>
            <a:pPr>
              <a:buFont typeface="Wingdings" panose="05000000000000000000" pitchFamily="2" charset="2"/>
              <a:buChar char="Ø"/>
            </a:pPr>
            <a:r>
              <a:rPr lang="en-US" altLang="en-US" sz="2800" dirty="0"/>
              <a:t>Students are required to travel to many different clinical sites, so reliable transportation is also necessary</a:t>
            </a:r>
          </a:p>
          <a:p>
            <a:pPr marL="0" indent="0">
              <a:buNone/>
            </a:pPr>
            <a:endParaRPr lang="en-US" dirty="0"/>
          </a:p>
        </p:txBody>
      </p:sp>
      <p:pic>
        <p:nvPicPr>
          <p:cNvPr id="4" name="Picture 3" descr="The Tax Man Cometh | IconDoI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094" y="4045188"/>
            <a:ext cx="1823906" cy="1823906"/>
          </a:xfrm>
          <a:prstGeom prst="rect">
            <a:avLst/>
          </a:prstGeom>
        </p:spPr>
      </p:pic>
    </p:spTree>
    <p:extLst>
      <p:ext uri="{BB962C8B-B14F-4D97-AF65-F5344CB8AC3E}">
        <p14:creationId xmlns:p14="http://schemas.microsoft.com/office/powerpoint/2010/main" val="205731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SRJC’s AND Program Facts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dirty="0" smtClean="0"/>
              <a:t>Associate Degree Nursing 38 Unit Curriculum</a:t>
            </a:r>
          </a:p>
          <a:p>
            <a:pPr marL="0" indent="0">
              <a:buNone/>
            </a:pPr>
            <a:endParaRPr lang="en-US" dirty="0"/>
          </a:p>
        </p:txBody>
      </p:sp>
      <p:pic>
        <p:nvPicPr>
          <p:cNvPr id="6" name="Picture 5"/>
          <p:cNvPicPr>
            <a:picLocks noChangeAspect="1"/>
          </p:cNvPicPr>
          <p:nvPr/>
        </p:nvPicPr>
        <p:blipFill>
          <a:blip r:embed="rId2"/>
          <a:stretch>
            <a:fillRect/>
          </a:stretch>
        </p:blipFill>
        <p:spPr>
          <a:xfrm>
            <a:off x="1076223" y="2414016"/>
            <a:ext cx="9919491" cy="3145536"/>
          </a:xfrm>
          <a:prstGeom prst="rect">
            <a:avLst/>
          </a:prstGeom>
        </p:spPr>
      </p:pic>
    </p:spTree>
    <p:extLst>
      <p:ext uri="{BB962C8B-B14F-4D97-AF65-F5344CB8AC3E}">
        <p14:creationId xmlns:p14="http://schemas.microsoft.com/office/powerpoint/2010/main" val="14004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SRJC’s ADN Program Facts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Breakdown of Semester Hours by Course Component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3407751"/>
              </p:ext>
            </p:extLst>
          </p:nvPr>
        </p:nvGraphicFramePr>
        <p:xfrm>
          <a:off x="1408177" y="2333139"/>
          <a:ext cx="8915400" cy="3857347"/>
        </p:xfrm>
        <a:graphic>
          <a:graphicData uri="http://schemas.openxmlformats.org/drawingml/2006/table">
            <a:tbl>
              <a:tblPr firstRow="1" firstCol="1" bandRow="1"/>
              <a:tblGrid>
                <a:gridCol w="992613">
                  <a:extLst>
                    <a:ext uri="{9D8B030D-6E8A-4147-A177-3AD203B41FA5}">
                      <a16:colId xmlns:a16="http://schemas.microsoft.com/office/drawing/2014/main" val="3309291511"/>
                    </a:ext>
                  </a:extLst>
                </a:gridCol>
                <a:gridCol w="848612">
                  <a:extLst>
                    <a:ext uri="{9D8B030D-6E8A-4147-A177-3AD203B41FA5}">
                      <a16:colId xmlns:a16="http://schemas.microsoft.com/office/drawing/2014/main" val="3479638631"/>
                    </a:ext>
                  </a:extLst>
                </a:gridCol>
                <a:gridCol w="1160451">
                  <a:extLst>
                    <a:ext uri="{9D8B030D-6E8A-4147-A177-3AD203B41FA5}">
                      <a16:colId xmlns:a16="http://schemas.microsoft.com/office/drawing/2014/main" val="1838443346"/>
                    </a:ext>
                  </a:extLst>
                </a:gridCol>
                <a:gridCol w="1210015">
                  <a:extLst>
                    <a:ext uri="{9D8B030D-6E8A-4147-A177-3AD203B41FA5}">
                      <a16:colId xmlns:a16="http://schemas.microsoft.com/office/drawing/2014/main" val="1665488827"/>
                    </a:ext>
                  </a:extLst>
                </a:gridCol>
                <a:gridCol w="1031708">
                  <a:extLst>
                    <a:ext uri="{9D8B030D-6E8A-4147-A177-3AD203B41FA5}">
                      <a16:colId xmlns:a16="http://schemas.microsoft.com/office/drawing/2014/main" val="98896445"/>
                    </a:ext>
                  </a:extLst>
                </a:gridCol>
                <a:gridCol w="1262458">
                  <a:extLst>
                    <a:ext uri="{9D8B030D-6E8A-4147-A177-3AD203B41FA5}">
                      <a16:colId xmlns:a16="http://schemas.microsoft.com/office/drawing/2014/main" val="1410684099"/>
                    </a:ext>
                  </a:extLst>
                </a:gridCol>
                <a:gridCol w="1400719">
                  <a:extLst>
                    <a:ext uri="{9D8B030D-6E8A-4147-A177-3AD203B41FA5}">
                      <a16:colId xmlns:a16="http://schemas.microsoft.com/office/drawing/2014/main" val="389472027"/>
                    </a:ext>
                  </a:extLst>
                </a:gridCol>
                <a:gridCol w="1008824">
                  <a:extLst>
                    <a:ext uri="{9D8B030D-6E8A-4147-A177-3AD203B41FA5}">
                      <a16:colId xmlns:a16="http://schemas.microsoft.com/office/drawing/2014/main" val="3770812741"/>
                    </a:ext>
                  </a:extLst>
                </a:gridCol>
              </a:tblGrid>
              <a:tr h="828523">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dirty="0">
                          <a:effectLst/>
                        </a:rPr>
                        <a:t>Course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Course Units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Lecture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Skills Lab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Clinical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Simulation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Preceptorship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Total Semester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extLst>
                  <a:ext uri="{0D108BD9-81ED-4DB2-BD59-A6C34878D82A}">
                    <a16:rowId xmlns:a16="http://schemas.microsoft.com/office/drawing/2014/main" val="715597538"/>
                  </a:ext>
                </a:extLst>
              </a:tr>
              <a:tr h="862048">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NR75.2A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68*</a:t>
                      </a:r>
                    </a:p>
                    <a:p>
                      <a:pPr marL="0" marR="0">
                        <a:lnSpc>
                          <a:spcPct val="107000"/>
                        </a:lnSpc>
                        <a:spcBef>
                          <a:spcPts val="0"/>
                        </a:spcBef>
                        <a:spcAft>
                          <a:spcPts val="0"/>
                        </a:spcAft>
                      </a:pPr>
                      <a:r>
                        <a:rPr lang="en-US" sz="1100">
                          <a:effectLst/>
                        </a:rPr>
                        <a:t>*Most in first 6 weeks of semester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186**</a:t>
                      </a:r>
                    </a:p>
                    <a:p>
                      <a:pPr marL="0" marR="0">
                        <a:lnSpc>
                          <a:spcPct val="107000"/>
                        </a:lnSpc>
                        <a:spcBef>
                          <a:spcPts val="0"/>
                        </a:spcBef>
                        <a:spcAft>
                          <a:spcPts val="0"/>
                        </a:spcAft>
                      </a:pPr>
                      <a:r>
                        <a:rPr lang="en-US" sz="1100">
                          <a:effectLst/>
                        </a:rPr>
                        <a:t>**over 11 weeks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a:t>
                      </a:r>
                    </a:p>
                    <a:p>
                      <a:pPr marL="0" marR="0">
                        <a:lnSpc>
                          <a:spcPct val="107000"/>
                        </a:lnSpc>
                        <a:spcBef>
                          <a:spcPts val="0"/>
                        </a:spcBef>
                        <a:spcAft>
                          <a:spcPts val="0"/>
                        </a:spcAft>
                      </a:pPr>
                      <a:r>
                        <a:rPr lang="en-US" sz="1100">
                          <a:effectLst/>
                        </a:rPr>
                        <a:t>Two 4 hour rotations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extLst>
                  <a:ext uri="{0D108BD9-81ED-4DB2-BD59-A6C34878D82A}">
                    <a16:rowId xmlns:a16="http://schemas.microsoft.com/office/drawing/2014/main" val="1130938774"/>
                  </a:ext>
                </a:extLst>
              </a:tr>
              <a:tr h="32618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NR75.1B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extLst>
                  <a:ext uri="{0D108BD9-81ED-4DB2-BD59-A6C34878D82A}">
                    <a16:rowId xmlns:a16="http://schemas.microsoft.com/office/drawing/2014/main" val="1572521594"/>
                  </a:ext>
                </a:extLst>
              </a:tr>
              <a:tr h="32618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NR75.2B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108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extLst>
                  <a:ext uri="{0D108BD9-81ED-4DB2-BD59-A6C34878D82A}">
                    <a16:rowId xmlns:a16="http://schemas.microsoft.com/office/drawing/2014/main" val="3010948446"/>
                  </a:ext>
                </a:extLst>
              </a:tr>
              <a:tr h="32618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dirty="0" smtClean="0">
                          <a:effectLst/>
                        </a:rPr>
                        <a:t>NR75.1C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extLst>
                  <a:ext uri="{0D108BD9-81ED-4DB2-BD59-A6C34878D82A}">
                    <a16:rowId xmlns:a16="http://schemas.microsoft.com/office/drawing/2014/main" val="3741798263"/>
                  </a:ext>
                </a:extLst>
              </a:tr>
              <a:tr h="32618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dirty="0" smtClean="0">
                          <a:effectLst/>
                        </a:rPr>
                        <a:t>NR75.2C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smtClean="0">
                          <a:effectLst/>
                        </a:rPr>
                        <a:t>160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extLst>
                  <a:ext uri="{0D108BD9-81ED-4DB2-BD59-A6C34878D82A}">
                    <a16:rowId xmlns:a16="http://schemas.microsoft.com/office/drawing/2014/main" val="3622314719"/>
                  </a:ext>
                </a:extLst>
              </a:tr>
              <a:tr h="862048">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dirty="0">
                          <a:effectLst/>
                        </a:rPr>
                        <a:t>NR75.1D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78.75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smtClean="0">
                          <a:effectLst/>
                        </a:rPr>
                        <a:t>126.25^</a:t>
                      </a:r>
                    </a:p>
                    <a:p>
                      <a:pPr marL="0" marR="0">
                        <a:lnSpc>
                          <a:spcPct val="107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^first 10 weeks</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96</a:t>
                      </a:r>
                      <a:r>
                        <a:rPr lang="en-US" sz="1100" dirty="0" smtClean="0">
                          <a:effectLst/>
                        </a:rPr>
                        <a:t>^^</a:t>
                      </a:r>
                      <a:endParaRPr lang="en-US" sz="1100" dirty="0">
                        <a:effectLst/>
                      </a:endParaRPr>
                    </a:p>
                    <a:p>
                      <a:pPr marL="0" marR="0">
                        <a:lnSpc>
                          <a:spcPct val="107000"/>
                        </a:lnSpc>
                        <a:spcBef>
                          <a:spcPts val="0"/>
                        </a:spcBef>
                        <a:spcAft>
                          <a:spcPts val="0"/>
                        </a:spcAft>
                      </a:pPr>
                      <a:r>
                        <a:rPr lang="en-US" sz="1100" dirty="0" smtClean="0">
                          <a:effectLst/>
                        </a:rPr>
                        <a:t>^^last 7 </a:t>
                      </a:r>
                      <a:r>
                        <a:rPr lang="en-US" sz="1100" dirty="0">
                          <a:effectLst/>
                        </a:rPr>
                        <a:t>weeks of last semester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extLst>
                  <a:ext uri="{0D108BD9-81ED-4DB2-BD59-A6C34878D82A}">
                    <a16:rowId xmlns:a16="http://schemas.microsoft.com/office/drawing/2014/main" val="1573492971"/>
                  </a:ext>
                </a:extLst>
              </a:tr>
            </a:tbl>
          </a:graphicData>
        </a:graphic>
      </p:graphicFrame>
    </p:spTree>
    <p:extLst>
      <p:ext uri="{BB962C8B-B14F-4D97-AF65-F5344CB8AC3E}">
        <p14:creationId xmlns:p14="http://schemas.microsoft.com/office/powerpoint/2010/main" val="101175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Average Weekly Time Commitment for ADN Program</a:t>
            </a:r>
          </a:p>
          <a:p>
            <a:pPr marL="0" indent="0">
              <a:buNone/>
            </a:pPr>
            <a:endParaRPr lang="en-US" dirty="0"/>
          </a:p>
        </p:txBody>
      </p:sp>
      <p:pic>
        <p:nvPicPr>
          <p:cNvPr id="4" name="Picture 3"/>
          <p:cNvPicPr>
            <a:picLocks noChangeAspect="1"/>
          </p:cNvPicPr>
          <p:nvPr/>
        </p:nvPicPr>
        <p:blipFill>
          <a:blip r:embed="rId2"/>
          <a:stretch>
            <a:fillRect/>
          </a:stretch>
        </p:blipFill>
        <p:spPr>
          <a:xfrm>
            <a:off x="1289304" y="2302366"/>
            <a:ext cx="9536819" cy="3818137"/>
          </a:xfrm>
          <a:prstGeom prst="rect">
            <a:avLst/>
          </a:prstGeom>
        </p:spPr>
      </p:pic>
    </p:spTree>
    <p:extLst>
      <p:ext uri="{BB962C8B-B14F-4D97-AF65-F5344CB8AC3E}">
        <p14:creationId xmlns:p14="http://schemas.microsoft.com/office/powerpoint/2010/main" val="261992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a:xfrm>
            <a:off x="1097280" y="1956816"/>
            <a:ext cx="10058400" cy="3912278"/>
          </a:xfrm>
        </p:spPr>
        <p:txBody>
          <a:bodyPr>
            <a:normAutofit/>
          </a:bodyPr>
          <a:lstStyle/>
          <a:p>
            <a:pPr>
              <a:buFont typeface="Wingdings" panose="05000000000000000000" pitchFamily="2" charset="2"/>
              <a:buChar char="Ø"/>
              <a:defRPr/>
            </a:pPr>
            <a:r>
              <a:rPr lang="en-US" altLang="en-US" sz="2400" dirty="0"/>
              <a:t>Strict Program </a:t>
            </a:r>
            <a:r>
              <a:rPr lang="en-US" altLang="en-US" sz="2400" dirty="0" smtClean="0"/>
              <a:t>Policies</a:t>
            </a:r>
          </a:p>
          <a:p>
            <a:pPr lvl="1">
              <a:buFont typeface="Wingdings" panose="05000000000000000000" pitchFamily="2" charset="2"/>
              <a:buChar char="Ø"/>
              <a:defRPr/>
            </a:pPr>
            <a:r>
              <a:rPr lang="en-US" altLang="en-US" sz="2000" dirty="0" smtClean="0"/>
              <a:t>To </a:t>
            </a:r>
            <a:r>
              <a:rPr lang="en-US" altLang="en-US" sz="2000" dirty="0"/>
              <a:t>proceed in the program, students must pass 4 exams in each sequential course with a minimum score of </a:t>
            </a:r>
            <a:r>
              <a:rPr lang="en-US" altLang="en-US" sz="2000" dirty="0" smtClean="0"/>
              <a:t>75%</a:t>
            </a:r>
          </a:p>
          <a:p>
            <a:pPr marL="201168" lvl="1" indent="0">
              <a:buNone/>
              <a:defRPr/>
            </a:pPr>
            <a:endParaRPr lang="en-US" altLang="en-US" sz="1200" dirty="0" smtClean="0"/>
          </a:p>
          <a:p>
            <a:pPr lvl="1">
              <a:buFont typeface="Wingdings" panose="05000000000000000000" pitchFamily="2" charset="2"/>
              <a:buChar char="Ø"/>
              <a:defRPr/>
            </a:pPr>
            <a:r>
              <a:rPr lang="en-US" altLang="en-US" sz="2200" dirty="0" smtClean="0"/>
              <a:t>Students </a:t>
            </a:r>
            <a:r>
              <a:rPr lang="en-US" altLang="en-US" sz="2200" dirty="0"/>
              <a:t>must comply with all health </a:t>
            </a:r>
            <a:r>
              <a:rPr lang="en-US" altLang="en-US" sz="2200" dirty="0" smtClean="0"/>
              <a:t>requirements</a:t>
            </a:r>
          </a:p>
          <a:p>
            <a:pPr marL="201168" lvl="1" indent="0">
              <a:buNone/>
              <a:defRPr/>
            </a:pPr>
            <a:endParaRPr lang="en-US" altLang="en-US" sz="1200" dirty="0" smtClean="0"/>
          </a:p>
          <a:p>
            <a:pPr lvl="1">
              <a:buFont typeface="Wingdings" panose="05000000000000000000" pitchFamily="2" charset="2"/>
              <a:buChar char="Ø"/>
              <a:defRPr/>
            </a:pPr>
            <a:r>
              <a:rPr lang="en-US" altLang="en-US" sz="2200" dirty="0" smtClean="0"/>
              <a:t>Dress </a:t>
            </a:r>
            <a:r>
              <a:rPr lang="en-US" altLang="en-US" sz="2200" dirty="0"/>
              <a:t>Code is required for skills lab and clinical </a:t>
            </a:r>
            <a:r>
              <a:rPr lang="en-US" altLang="en-US" sz="2200" dirty="0" smtClean="0"/>
              <a:t>experiences</a:t>
            </a:r>
          </a:p>
          <a:p>
            <a:pPr marL="201168" lvl="1" indent="0">
              <a:buNone/>
              <a:defRPr/>
            </a:pPr>
            <a:endParaRPr lang="en-US" altLang="en-US" sz="1200" dirty="0" smtClean="0"/>
          </a:p>
          <a:p>
            <a:pPr lvl="1">
              <a:buFont typeface="Wingdings" panose="05000000000000000000" pitchFamily="2" charset="2"/>
              <a:buChar char="Ø"/>
              <a:defRPr/>
            </a:pPr>
            <a:r>
              <a:rPr lang="en-US" altLang="en-US" sz="2200" dirty="0" smtClean="0"/>
              <a:t>Absences</a:t>
            </a:r>
            <a:r>
              <a:rPr lang="en-US" altLang="en-US" sz="2200" dirty="0"/>
              <a:t>: </a:t>
            </a:r>
            <a:r>
              <a:rPr lang="en-US" altLang="en-US" sz="2200"/>
              <a:t>can </a:t>
            </a:r>
            <a:r>
              <a:rPr lang="en-US" altLang="en-US" sz="2200" smtClean="0"/>
              <a:t>result </a:t>
            </a:r>
            <a:r>
              <a:rPr lang="en-US" altLang="en-US" sz="2200" dirty="0"/>
              <a:t>in a failing </a:t>
            </a:r>
            <a:r>
              <a:rPr lang="en-US" altLang="en-US" sz="2200" dirty="0" smtClean="0"/>
              <a:t>grade</a:t>
            </a:r>
          </a:p>
          <a:p>
            <a:pPr lvl="2">
              <a:buFont typeface="Wingdings" panose="05000000000000000000" pitchFamily="2" charset="2"/>
              <a:buChar char="Ø"/>
              <a:defRPr/>
            </a:pPr>
            <a:r>
              <a:rPr lang="en-US" altLang="en-US" sz="1800" dirty="0" smtClean="0"/>
              <a:t>Cannot </a:t>
            </a:r>
            <a:r>
              <a:rPr lang="en-US" altLang="en-US" sz="1800" dirty="0"/>
              <a:t>miss more than 10% of lectures</a:t>
            </a:r>
          </a:p>
          <a:p>
            <a:pPr lvl="2">
              <a:buFont typeface="Wingdings" panose="05000000000000000000" pitchFamily="2" charset="2"/>
              <a:buChar char="Ø"/>
              <a:defRPr/>
            </a:pPr>
            <a:r>
              <a:rPr lang="en-US" altLang="en-US" sz="1800" dirty="0" smtClean="0"/>
              <a:t>Maximum of 2 absences in skills and clinical</a:t>
            </a:r>
          </a:p>
          <a:p>
            <a:pPr lvl="2">
              <a:buFont typeface="Wingdings" panose="05000000000000000000" pitchFamily="2" charset="2"/>
              <a:buChar char="Ø"/>
              <a:defRPr/>
            </a:pPr>
            <a:r>
              <a:rPr lang="en-US" altLang="en-US" sz="1800" dirty="0" smtClean="0"/>
              <a:t>Excessive </a:t>
            </a:r>
            <a:r>
              <a:rPr lang="en-US" altLang="en-US" sz="1800" dirty="0"/>
              <a:t>tardiness can equal an absence</a:t>
            </a:r>
          </a:p>
          <a:p>
            <a:endParaRPr lang="en-US" sz="1800" dirty="0"/>
          </a:p>
        </p:txBody>
      </p:sp>
      <p:pic>
        <p:nvPicPr>
          <p:cNvPr id="4" name="Picture 3" descr="Free Stock Photo 6964 Education and college studies | freeimagesli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192" y="3697688"/>
            <a:ext cx="3593592" cy="2390862"/>
          </a:xfrm>
          <a:prstGeom prst="rect">
            <a:avLst/>
          </a:prstGeom>
        </p:spPr>
      </p:pic>
    </p:spTree>
    <p:extLst>
      <p:ext uri="{BB962C8B-B14F-4D97-AF65-F5344CB8AC3E}">
        <p14:creationId xmlns:p14="http://schemas.microsoft.com/office/powerpoint/2010/main" val="22327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defRPr/>
            </a:pPr>
            <a:r>
              <a:rPr lang="en-US" altLang="en-US" sz="2400" dirty="0"/>
              <a:t>General </a:t>
            </a:r>
            <a:r>
              <a:rPr lang="en-US" altLang="en-US" sz="2400" dirty="0" smtClean="0"/>
              <a:t>Workload</a:t>
            </a:r>
          </a:p>
          <a:p>
            <a:pPr lvl="1">
              <a:buFont typeface="Wingdings" panose="05000000000000000000" pitchFamily="2" charset="2"/>
              <a:buChar char="Ø"/>
              <a:defRPr/>
            </a:pPr>
            <a:r>
              <a:rPr lang="en-US" altLang="en-US" dirty="0" smtClean="0"/>
              <a:t>Read </a:t>
            </a:r>
            <a:r>
              <a:rPr lang="en-US" altLang="en-US" dirty="0"/>
              <a:t>60-100 per </a:t>
            </a:r>
            <a:r>
              <a:rPr lang="en-US" altLang="en-US" dirty="0" smtClean="0"/>
              <a:t>week</a:t>
            </a:r>
          </a:p>
          <a:p>
            <a:pPr lvl="1">
              <a:buFont typeface="Wingdings" panose="05000000000000000000" pitchFamily="2" charset="2"/>
              <a:buChar char="Ø"/>
              <a:defRPr/>
            </a:pPr>
            <a:r>
              <a:rPr lang="en-US" altLang="en-US" dirty="0" smtClean="0"/>
              <a:t>Written </a:t>
            </a:r>
            <a:r>
              <a:rPr lang="en-US" altLang="en-US" dirty="0"/>
              <a:t>assignments: Nursing Care Plans, Journals</a:t>
            </a:r>
          </a:p>
          <a:p>
            <a:pPr>
              <a:buFont typeface="Wingdings" panose="05000000000000000000" pitchFamily="2" charset="2"/>
              <a:buChar char="Ø"/>
              <a:defRPr/>
            </a:pPr>
            <a:r>
              <a:rPr lang="en-US" altLang="en-US" sz="2400" dirty="0"/>
              <a:t>First </a:t>
            </a:r>
            <a:r>
              <a:rPr lang="en-US" altLang="en-US" sz="2400" dirty="0" smtClean="0"/>
              <a:t>Semester</a:t>
            </a:r>
          </a:p>
          <a:p>
            <a:pPr lvl="1">
              <a:buFont typeface="Wingdings" panose="05000000000000000000" pitchFamily="2" charset="2"/>
              <a:buChar char="Ø"/>
              <a:defRPr/>
            </a:pPr>
            <a:r>
              <a:rPr lang="en-US" altLang="en-US" dirty="0" smtClean="0"/>
              <a:t>Approximately </a:t>
            </a:r>
            <a:r>
              <a:rPr lang="en-US" altLang="en-US" dirty="0"/>
              <a:t>50  hours per week for the 1</a:t>
            </a:r>
            <a:r>
              <a:rPr lang="en-US" altLang="en-US" baseline="30000" dirty="0"/>
              <a:t>st</a:t>
            </a:r>
            <a:r>
              <a:rPr lang="en-US" altLang="en-US" dirty="0"/>
              <a:t> semester and slightly decreases in the later semesters  </a:t>
            </a:r>
            <a:endParaRPr lang="en-US" altLang="en-US" dirty="0" smtClean="0"/>
          </a:p>
          <a:p>
            <a:pPr lvl="1">
              <a:buFont typeface="Wingdings" panose="05000000000000000000" pitchFamily="2" charset="2"/>
              <a:buChar char="Ø"/>
              <a:defRPr/>
            </a:pPr>
            <a:r>
              <a:rPr lang="en-US" altLang="en-US" dirty="0" smtClean="0"/>
              <a:t>1</a:t>
            </a:r>
            <a:r>
              <a:rPr lang="en-US" altLang="en-US" baseline="30000" dirty="0" smtClean="0"/>
              <a:t>st</a:t>
            </a:r>
            <a:r>
              <a:rPr lang="en-US" altLang="en-US" dirty="0" smtClean="0"/>
              <a:t> </a:t>
            </a:r>
            <a:r>
              <a:rPr lang="en-US" altLang="en-US" dirty="0"/>
              <a:t>semester is 5 days per week on campus for the first 6 weeks.  Hours vary between 2-6 hours each day in either lecture or skills lab </a:t>
            </a:r>
          </a:p>
          <a:p>
            <a:pPr>
              <a:buFont typeface="Wingdings" panose="05000000000000000000" pitchFamily="2" charset="2"/>
              <a:buChar char="Ø"/>
              <a:defRPr/>
            </a:pPr>
            <a:r>
              <a:rPr lang="en-US" altLang="en-US" sz="2400" dirty="0"/>
              <a:t>Final Semester </a:t>
            </a:r>
            <a:r>
              <a:rPr lang="en-US" altLang="en-US" sz="2400" dirty="0" smtClean="0"/>
              <a:t>Preceptorship</a:t>
            </a:r>
          </a:p>
          <a:p>
            <a:pPr lvl="1">
              <a:buFont typeface="Wingdings" panose="05000000000000000000" pitchFamily="2" charset="2"/>
              <a:buChar char="Ø"/>
              <a:defRPr/>
            </a:pPr>
            <a:r>
              <a:rPr lang="en-US" altLang="en-US" dirty="0" smtClean="0"/>
              <a:t>The </a:t>
            </a:r>
            <a:r>
              <a:rPr lang="en-US" altLang="en-US" dirty="0"/>
              <a:t>preceptorship during the last semester requires each student to work the same schedule as the nurse to whom they are assigned </a:t>
            </a:r>
          </a:p>
        </p:txBody>
      </p:sp>
    </p:spTree>
    <p:extLst>
      <p:ext uri="{BB962C8B-B14F-4D97-AF65-F5344CB8AC3E}">
        <p14:creationId xmlns:p14="http://schemas.microsoft.com/office/powerpoint/2010/main" val="310686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defRPr/>
            </a:pPr>
            <a:r>
              <a:rPr lang="en-US" altLang="en-US" sz="2400" dirty="0"/>
              <a:t>Clinical = two 8 hour days a week </a:t>
            </a:r>
            <a:endParaRPr lang="en-US" altLang="en-US" sz="2400" dirty="0" smtClean="0"/>
          </a:p>
          <a:p>
            <a:pPr lvl="1">
              <a:buFont typeface="Wingdings" panose="05000000000000000000" pitchFamily="2" charset="2"/>
              <a:buChar char="Ø"/>
              <a:defRPr/>
            </a:pPr>
            <a:r>
              <a:rPr lang="en-US" altLang="en-US" sz="2000" dirty="0" smtClean="0"/>
              <a:t>Tues/Wed </a:t>
            </a:r>
            <a:r>
              <a:rPr lang="en-US" altLang="en-US" sz="2000" dirty="0"/>
              <a:t>OR Sat/Sun from 6:30-2:30 or </a:t>
            </a:r>
            <a:r>
              <a:rPr lang="en-US" altLang="en-US" sz="2000" dirty="0" smtClean="0"/>
              <a:t>1:30-10:30</a:t>
            </a:r>
          </a:p>
          <a:p>
            <a:pPr marL="201168" lvl="1" indent="0">
              <a:buNone/>
              <a:defRPr/>
            </a:pPr>
            <a:endParaRPr lang="en-US" altLang="en-US" sz="1200" dirty="0" smtClean="0"/>
          </a:p>
          <a:p>
            <a:pPr lvl="1">
              <a:buFont typeface="Wingdings" panose="05000000000000000000" pitchFamily="2" charset="2"/>
              <a:buChar char="Ø"/>
              <a:defRPr/>
            </a:pPr>
            <a:r>
              <a:rPr lang="en-US" altLang="en-US" sz="2000" dirty="0" smtClean="0"/>
              <a:t>Clinical </a:t>
            </a:r>
            <a:r>
              <a:rPr lang="en-US" altLang="en-US" sz="2000" dirty="0"/>
              <a:t>assignments can be anywhere in Sonoma </a:t>
            </a:r>
            <a:r>
              <a:rPr lang="en-US" altLang="en-US" sz="2000" dirty="0" smtClean="0"/>
              <a:t>county</a:t>
            </a:r>
          </a:p>
          <a:p>
            <a:pPr marL="201168" lvl="1" indent="0">
              <a:buNone/>
              <a:defRPr/>
            </a:pPr>
            <a:endParaRPr lang="en-US" altLang="en-US" sz="1200" dirty="0" smtClean="0"/>
          </a:p>
          <a:p>
            <a:pPr lvl="1">
              <a:buFont typeface="Wingdings" panose="05000000000000000000" pitchFamily="2" charset="2"/>
              <a:buChar char="Ø"/>
              <a:defRPr/>
            </a:pPr>
            <a:r>
              <a:rPr lang="en-US" altLang="en-US" sz="2000" dirty="0" smtClean="0"/>
              <a:t>Student </a:t>
            </a:r>
            <a:r>
              <a:rPr lang="en-US" altLang="en-US" sz="2000" dirty="0"/>
              <a:t>work schedules are not considered when making assignments </a:t>
            </a:r>
            <a:endParaRPr lang="en-US" altLang="en-US" sz="2000" dirty="0" smtClean="0"/>
          </a:p>
          <a:p>
            <a:pPr marL="201168" lvl="1" indent="0">
              <a:buNone/>
              <a:defRPr/>
            </a:pPr>
            <a:r>
              <a:rPr lang="en-US" altLang="en-US" sz="1200" dirty="0" smtClean="0"/>
              <a:t>  </a:t>
            </a:r>
          </a:p>
          <a:p>
            <a:pPr lvl="1">
              <a:buFont typeface="Wingdings" panose="05000000000000000000" pitchFamily="2" charset="2"/>
              <a:buChar char="Ø"/>
              <a:defRPr/>
            </a:pPr>
            <a:r>
              <a:rPr lang="en-US" altLang="en-US" sz="2000" dirty="0" smtClean="0"/>
              <a:t>Students </a:t>
            </a:r>
            <a:r>
              <a:rPr lang="en-US" altLang="en-US" sz="2000" dirty="0"/>
              <a:t>must go to their assigned hospital the day before clinical to assess patient records (2-3 hours) </a:t>
            </a:r>
            <a:endParaRPr lang="en-US" altLang="en-US" sz="2000" dirty="0" smtClean="0"/>
          </a:p>
          <a:p>
            <a:pPr marL="201168" lvl="1" indent="0">
              <a:buNone/>
              <a:defRPr/>
            </a:pPr>
            <a:endParaRPr lang="en-US" altLang="en-US" sz="1200" dirty="0" smtClean="0"/>
          </a:p>
          <a:p>
            <a:pPr lvl="1">
              <a:buFont typeface="Wingdings" panose="05000000000000000000" pitchFamily="2" charset="2"/>
              <a:buChar char="Ø"/>
              <a:defRPr/>
            </a:pPr>
            <a:r>
              <a:rPr lang="en-US" altLang="en-US" sz="2000" dirty="0" smtClean="0"/>
              <a:t>Students </a:t>
            </a:r>
            <a:r>
              <a:rPr lang="en-US" altLang="en-US" sz="2000" dirty="0"/>
              <a:t>must then prepare documents and care plans for the next day’s work (2-4 hours)</a:t>
            </a:r>
          </a:p>
          <a:p>
            <a:pPr marL="0" indent="0">
              <a:buNone/>
              <a:defRPr/>
            </a:pPr>
            <a:endParaRPr lang="en-US" altLang="en-US" dirty="0"/>
          </a:p>
        </p:txBody>
      </p:sp>
      <p:pic>
        <p:nvPicPr>
          <p:cNvPr id="4" name="Picture 3" descr="Clipart - Stethoscop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450864" y="1845734"/>
            <a:ext cx="1270032" cy="1905048"/>
          </a:xfrm>
          <a:prstGeom prst="rect">
            <a:avLst/>
          </a:prstGeom>
        </p:spPr>
      </p:pic>
    </p:spTree>
    <p:extLst>
      <p:ext uri="{BB962C8B-B14F-4D97-AF65-F5344CB8AC3E}">
        <p14:creationId xmlns:p14="http://schemas.microsoft.com/office/powerpoint/2010/main" val="4203510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ADN-BSN Bridge at SSU</a:t>
            </a:r>
            <a:endParaRPr lang="en-US" dirty="0"/>
          </a:p>
        </p:txBody>
      </p:sp>
      <p:sp>
        <p:nvSpPr>
          <p:cNvPr id="3" name="Content Placeholder 2"/>
          <p:cNvSpPr>
            <a:spLocks noGrp="1"/>
          </p:cNvSpPr>
          <p:nvPr>
            <p:ph idx="1"/>
          </p:nvPr>
        </p:nvSpPr>
        <p:spPr/>
        <p:txBody>
          <a:bodyPr>
            <a:normAutofit lnSpcReduction="10000"/>
          </a:bodyPr>
          <a:lstStyle/>
          <a:p>
            <a:pPr>
              <a:spcAft>
                <a:spcPts val="0"/>
              </a:spcAft>
              <a:buFont typeface="Wingdings" panose="05000000000000000000" pitchFamily="2" charset="2"/>
              <a:buChar char="Ø"/>
              <a:defRPr/>
            </a:pPr>
            <a:r>
              <a:rPr lang="en-US" u="sng" dirty="0"/>
              <a:t>CNECM or CPOST </a:t>
            </a:r>
            <a:r>
              <a:rPr lang="en-US" dirty="0"/>
              <a:t>– </a:t>
            </a:r>
            <a:endParaRPr lang="en-US" dirty="0" smtClean="0"/>
          </a:p>
          <a:p>
            <a:pPr lvl="1">
              <a:spcAft>
                <a:spcPts val="0"/>
              </a:spcAft>
              <a:buFont typeface="Wingdings" panose="05000000000000000000" pitchFamily="2" charset="2"/>
              <a:buChar char="Ø"/>
              <a:defRPr/>
            </a:pPr>
            <a:r>
              <a:rPr lang="en-US" dirty="0" smtClean="0"/>
              <a:t>Partnership </a:t>
            </a:r>
            <a:r>
              <a:rPr lang="en-US" dirty="0"/>
              <a:t>between SSU and Community </a:t>
            </a:r>
            <a:r>
              <a:rPr lang="en-US" dirty="0" smtClean="0"/>
              <a:t>College</a:t>
            </a:r>
          </a:p>
          <a:p>
            <a:pPr marL="201168" lvl="1" indent="0">
              <a:spcAft>
                <a:spcPts val="0"/>
              </a:spcAft>
              <a:buNone/>
              <a:defRPr/>
            </a:pPr>
            <a:r>
              <a:rPr lang="en-US" dirty="0" smtClean="0"/>
              <a:t> </a:t>
            </a:r>
            <a:r>
              <a:rPr lang="en-US" dirty="0"/>
              <a:t>	</a:t>
            </a:r>
            <a:endParaRPr lang="en-US" dirty="0" smtClean="0"/>
          </a:p>
          <a:p>
            <a:pPr lvl="1">
              <a:spcAft>
                <a:spcPts val="0"/>
              </a:spcAft>
              <a:buFont typeface="Wingdings" panose="05000000000000000000" pitchFamily="2" charset="2"/>
              <a:buChar char="Ø"/>
              <a:defRPr/>
            </a:pPr>
            <a:r>
              <a:rPr lang="en-US" dirty="0" smtClean="0"/>
              <a:t>Qualified </a:t>
            </a:r>
            <a:r>
              <a:rPr lang="en-US" dirty="0"/>
              <a:t>and admitted ADN students enroll in BSN courses at Sonoma State University while enrolled in the ADN </a:t>
            </a:r>
            <a:r>
              <a:rPr lang="en-US" dirty="0" smtClean="0"/>
              <a:t>program</a:t>
            </a:r>
          </a:p>
          <a:p>
            <a:pPr lvl="1">
              <a:spcAft>
                <a:spcPts val="0"/>
              </a:spcAft>
              <a:buFont typeface="Wingdings" panose="05000000000000000000" pitchFamily="2" charset="2"/>
              <a:buChar char="Ø"/>
              <a:defRPr/>
            </a:pPr>
            <a:endParaRPr lang="en-US" dirty="0" smtClean="0"/>
          </a:p>
          <a:p>
            <a:pPr lvl="1">
              <a:spcAft>
                <a:spcPts val="0"/>
              </a:spcAft>
              <a:buFont typeface="Wingdings" panose="05000000000000000000" pitchFamily="2" charset="2"/>
              <a:buChar char="Ø"/>
              <a:defRPr/>
            </a:pPr>
            <a:r>
              <a:rPr lang="en-US" dirty="0">
                <a:hlinkClick r:id="rId2"/>
              </a:rPr>
              <a:t>https://</a:t>
            </a:r>
            <a:r>
              <a:rPr lang="en-US" dirty="0" smtClean="0">
                <a:hlinkClick r:id="rId2"/>
              </a:rPr>
              <a:t>nursing.sonoma.edu/academic-programs/post-licensure-bsn/post-licensure-requirements</a:t>
            </a:r>
            <a:endParaRPr lang="en-US" dirty="0" smtClean="0"/>
          </a:p>
          <a:p>
            <a:pPr marL="457200" lvl="1" indent="0">
              <a:spcAft>
                <a:spcPts val="0"/>
              </a:spcAft>
              <a:buNone/>
              <a:defRPr/>
            </a:pPr>
            <a:endParaRPr lang="en-US" dirty="0"/>
          </a:p>
          <a:p>
            <a:pPr>
              <a:spcAft>
                <a:spcPts val="0"/>
              </a:spcAft>
              <a:buFont typeface="Wingdings" panose="05000000000000000000" pitchFamily="2" charset="2"/>
              <a:buChar char="Ø"/>
              <a:defRPr/>
            </a:pPr>
            <a:r>
              <a:rPr lang="en-US" u="sng" dirty="0" smtClean="0"/>
              <a:t>TPOST-</a:t>
            </a:r>
          </a:p>
          <a:p>
            <a:pPr lvl="1">
              <a:spcAft>
                <a:spcPts val="0"/>
              </a:spcAft>
              <a:buFont typeface="Wingdings" panose="05000000000000000000" pitchFamily="2" charset="2"/>
              <a:buChar char="Ø"/>
              <a:defRPr/>
            </a:pPr>
            <a:r>
              <a:rPr lang="en-US" dirty="0" smtClean="0"/>
              <a:t>Traditional </a:t>
            </a:r>
            <a:r>
              <a:rPr lang="en-US" dirty="0"/>
              <a:t>Bridge Program for Licensed </a:t>
            </a:r>
            <a:r>
              <a:rPr lang="en-US" dirty="0" smtClean="0"/>
              <a:t>RN’s</a:t>
            </a:r>
          </a:p>
          <a:p>
            <a:pPr marL="201168" lvl="1" indent="0">
              <a:spcAft>
                <a:spcPts val="0"/>
              </a:spcAft>
              <a:buNone/>
              <a:defRPr/>
            </a:pPr>
            <a:endParaRPr lang="en-US" dirty="0" smtClean="0"/>
          </a:p>
          <a:p>
            <a:pPr lvl="1">
              <a:spcAft>
                <a:spcPts val="0"/>
              </a:spcAft>
              <a:buFont typeface="Wingdings" panose="05000000000000000000" pitchFamily="2" charset="2"/>
              <a:buChar char="Ø"/>
              <a:defRPr/>
            </a:pPr>
            <a:r>
              <a:rPr lang="en-US" dirty="0" smtClean="0"/>
              <a:t>Currently </a:t>
            </a:r>
            <a:r>
              <a:rPr lang="en-US" dirty="0"/>
              <a:t>on hold at </a:t>
            </a:r>
            <a:r>
              <a:rPr lang="en-US" dirty="0" smtClean="0"/>
              <a:t>SSU</a:t>
            </a:r>
          </a:p>
          <a:p>
            <a:pPr marL="201168" lvl="1" indent="0">
              <a:spcAft>
                <a:spcPts val="0"/>
              </a:spcAft>
              <a:buNone/>
              <a:defRPr/>
            </a:pPr>
            <a:endParaRPr lang="en-US" dirty="0" smtClean="0"/>
          </a:p>
          <a:p>
            <a:pPr lvl="1">
              <a:spcAft>
                <a:spcPts val="0"/>
              </a:spcAft>
              <a:buFont typeface="Wingdings" panose="05000000000000000000" pitchFamily="2" charset="2"/>
              <a:buChar char="Ø"/>
              <a:defRPr/>
            </a:pPr>
            <a:r>
              <a:rPr lang="en-US" dirty="0" smtClean="0"/>
              <a:t>Many other options for post bridge programs</a:t>
            </a:r>
            <a:endParaRPr lang="en-US" dirty="0"/>
          </a:p>
          <a:p>
            <a:pPr>
              <a:buFont typeface="Wingdings" panose="05000000000000000000" pitchFamily="2" charset="2"/>
              <a:buChar char="Ø"/>
            </a:pPr>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r="9375"/>
          <a:stretch>
            <a:fillRect/>
          </a:stretch>
        </p:blipFill>
        <p:spPr bwMode="auto">
          <a:xfrm>
            <a:off x="8122920" y="3660648"/>
            <a:ext cx="2520696" cy="207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786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Nursing Career Pathways</a:t>
            </a:r>
            <a:br>
              <a:rPr lang="en-US" dirty="0" smtClean="0"/>
            </a:br>
            <a:r>
              <a:rPr lang="en-US" sz="3200" dirty="0" smtClean="0">
                <a:hlinkClick r:id="rId2"/>
              </a:rPr>
              <a:t>healthsciences.santarosa.edu</a:t>
            </a:r>
            <a:r>
              <a:rPr lang="en-US" sz="3200" dirty="0">
                <a:hlinkClick r:id="rId2"/>
              </a:rPr>
              <a:t>/</a:t>
            </a:r>
            <a:endParaRPr lang="en-US" sz="3200" u="sng" dirty="0">
              <a:solidFill>
                <a:schemeClr val="accent2">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862505"/>
              </p:ext>
            </p:extLst>
          </p:nvPr>
        </p:nvGraphicFramePr>
        <p:xfrm>
          <a:off x="1097280" y="2215379"/>
          <a:ext cx="10058400" cy="24688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749386320"/>
                    </a:ext>
                  </a:extLst>
                </a:gridCol>
                <a:gridCol w="5029200">
                  <a:extLst>
                    <a:ext uri="{9D8B030D-6E8A-4147-A177-3AD203B41FA5}">
                      <a16:colId xmlns:a16="http://schemas.microsoft.com/office/drawing/2014/main" val="3671433402"/>
                    </a:ext>
                  </a:extLst>
                </a:gridCol>
              </a:tblGrid>
              <a:tr h="370840">
                <a:tc>
                  <a:txBody>
                    <a:bodyPr/>
                    <a:lstStyle/>
                    <a:p>
                      <a:r>
                        <a:rPr lang="en-US" dirty="0" smtClean="0"/>
                        <a:t>Certified Nursing Assistant (CNA)</a:t>
                      </a:r>
                    </a:p>
                    <a:p>
                      <a:r>
                        <a:rPr lang="en-US" b="0" dirty="0" smtClean="0">
                          <a:solidFill>
                            <a:schemeClr val="bg1"/>
                          </a:solidFill>
                          <a:hlinkClick r:id="rId3"/>
                        </a:rPr>
                        <a:t>nursingassistant.santarosa.edu/</a:t>
                      </a:r>
                      <a:endParaRPr lang="en-US" b="0" dirty="0" smtClean="0">
                        <a:solidFill>
                          <a:schemeClr val="bg1"/>
                        </a:solidFill>
                      </a:endParaRPr>
                    </a:p>
                  </a:txBody>
                  <a:tcPr/>
                </a:tc>
                <a:tc>
                  <a:txBody>
                    <a:bodyPr/>
                    <a:lstStyle/>
                    <a:p>
                      <a:r>
                        <a:rPr lang="en-US" dirty="0" smtClean="0"/>
                        <a:t>10 week program</a:t>
                      </a:r>
                      <a:r>
                        <a:rPr lang="en-US" baseline="0" dirty="0" smtClean="0"/>
                        <a:t> at SRJC</a:t>
                      </a:r>
                    </a:p>
                    <a:p>
                      <a:endParaRPr lang="en-US" baseline="0" dirty="0" smtClean="0"/>
                    </a:p>
                    <a:p>
                      <a:endParaRPr lang="en-US" dirty="0"/>
                    </a:p>
                  </a:txBody>
                  <a:tcPr/>
                </a:tc>
                <a:extLst>
                  <a:ext uri="{0D108BD9-81ED-4DB2-BD59-A6C34878D82A}">
                    <a16:rowId xmlns:a16="http://schemas.microsoft.com/office/drawing/2014/main" val="3236189729"/>
                  </a:ext>
                </a:extLst>
              </a:tr>
              <a:tr h="370840">
                <a:tc>
                  <a:txBody>
                    <a:bodyPr/>
                    <a:lstStyle/>
                    <a:p>
                      <a:r>
                        <a:rPr lang="en-US" dirty="0" smtClean="0"/>
                        <a:t>Licensed</a:t>
                      </a:r>
                      <a:r>
                        <a:rPr lang="en-US" baseline="0" dirty="0" smtClean="0"/>
                        <a:t> Vocational Nurse (LVN)</a:t>
                      </a:r>
                    </a:p>
                    <a:p>
                      <a:r>
                        <a:rPr lang="en-US" dirty="0" smtClean="0">
                          <a:hlinkClick r:id="rId4"/>
                        </a:rPr>
                        <a:t>vocational-nursing.santarosa.edu/</a:t>
                      </a:r>
                      <a:endParaRPr lang="en-US" baseline="0" dirty="0" smtClean="0"/>
                    </a:p>
                  </a:txBody>
                  <a:tcPr/>
                </a:tc>
                <a:tc>
                  <a:txBody>
                    <a:bodyPr/>
                    <a:lstStyle/>
                    <a:p>
                      <a:r>
                        <a:rPr lang="en-US" dirty="0" smtClean="0"/>
                        <a:t>The</a:t>
                      </a:r>
                      <a:r>
                        <a:rPr lang="en-US" baseline="0" dirty="0" smtClean="0"/>
                        <a:t> LVN program is no longer offered at SRJC</a:t>
                      </a:r>
                    </a:p>
                    <a:p>
                      <a:endParaRPr lang="en-US" dirty="0"/>
                    </a:p>
                  </a:txBody>
                  <a:tcPr/>
                </a:tc>
                <a:extLst>
                  <a:ext uri="{0D108BD9-81ED-4DB2-BD59-A6C34878D82A}">
                    <a16:rowId xmlns:a16="http://schemas.microsoft.com/office/drawing/2014/main" val="2264774295"/>
                  </a:ext>
                </a:extLst>
              </a:tr>
              <a:tr h="370840">
                <a:tc>
                  <a:txBody>
                    <a:bodyPr/>
                    <a:lstStyle/>
                    <a:p>
                      <a:r>
                        <a:rPr lang="en-US" dirty="0" smtClean="0"/>
                        <a:t>Registered Nurse/RN</a:t>
                      </a:r>
                      <a:r>
                        <a:rPr lang="en-US" baseline="0" dirty="0" smtClean="0"/>
                        <a:t> with an Associate Degree (ADN)</a:t>
                      </a:r>
                    </a:p>
                    <a:p>
                      <a:r>
                        <a:rPr lang="en-US" dirty="0" smtClean="0">
                          <a:hlinkClick r:id="rId5"/>
                        </a:rPr>
                        <a:t>adn.santarosa.edu/</a:t>
                      </a:r>
                      <a:endParaRPr lang="en-US" dirty="0"/>
                    </a:p>
                  </a:txBody>
                  <a:tcPr/>
                </a:tc>
                <a:tc>
                  <a:txBody>
                    <a:bodyPr/>
                    <a:lstStyle/>
                    <a:p>
                      <a:r>
                        <a:rPr lang="en-US" dirty="0" smtClean="0"/>
                        <a:t>4-6 semesters of prerequisites</a:t>
                      </a:r>
                      <a:r>
                        <a:rPr lang="en-US" baseline="0" dirty="0" smtClean="0"/>
                        <a:t> plus 4 semesters in the ADN program </a:t>
                      </a:r>
                    </a:p>
                    <a:p>
                      <a:endParaRPr lang="en-US" dirty="0"/>
                    </a:p>
                  </a:txBody>
                  <a:tcPr/>
                </a:tc>
                <a:extLst>
                  <a:ext uri="{0D108BD9-81ED-4DB2-BD59-A6C34878D82A}">
                    <a16:rowId xmlns:a16="http://schemas.microsoft.com/office/drawing/2014/main" val="499386720"/>
                  </a:ext>
                </a:extLst>
              </a:tr>
            </a:tbl>
          </a:graphicData>
        </a:graphic>
      </p:graphicFrame>
    </p:spTree>
    <p:extLst>
      <p:ext uri="{BB962C8B-B14F-4D97-AF65-F5344CB8AC3E}">
        <p14:creationId xmlns:p14="http://schemas.microsoft.com/office/powerpoint/2010/main" val="3963749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Sonoma State’s BSN Progra</a:t>
            </a:r>
            <a:r>
              <a:rPr lang="en-US" dirty="0"/>
              <a:t>m</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sz="2400" dirty="0"/>
              <a:t>Admit approximately 24 students each </a:t>
            </a:r>
            <a:r>
              <a:rPr lang="en-US" altLang="en-US" sz="2400" dirty="0" smtClean="0"/>
              <a:t>Fall</a:t>
            </a:r>
          </a:p>
          <a:p>
            <a:pPr lvl="1">
              <a:buFont typeface="Wingdings" panose="05000000000000000000" pitchFamily="2" charset="2"/>
              <a:buChar char="Ø"/>
            </a:pPr>
            <a:r>
              <a:rPr lang="en-US" altLang="en-US" dirty="0">
                <a:hlinkClick r:id="rId2"/>
              </a:rPr>
              <a:t>https://</a:t>
            </a:r>
            <a:r>
              <a:rPr lang="en-US" altLang="en-US" dirty="0" smtClean="0">
                <a:hlinkClick r:id="rId2"/>
              </a:rPr>
              <a:t>nursing.sonoma.edu/academic-programs/pre-licensure-bsn</a:t>
            </a:r>
            <a:endParaRPr lang="en-US" altLang="en-US" dirty="0" smtClean="0"/>
          </a:p>
          <a:p>
            <a:pPr lvl="1">
              <a:buFont typeface="Wingdings" panose="05000000000000000000" pitchFamily="2" charset="2"/>
              <a:buChar char="Ø"/>
            </a:pPr>
            <a:endParaRPr lang="en-US" altLang="en-US" sz="2400" dirty="0"/>
          </a:p>
          <a:p>
            <a:pPr lvl="1">
              <a:buFont typeface="Wingdings" panose="05000000000000000000" pitchFamily="2" charset="2"/>
              <a:buChar char="Ø"/>
            </a:pPr>
            <a:r>
              <a:rPr lang="en-US" altLang="en-US" sz="2400" dirty="0" smtClean="0"/>
              <a:t>Selection criteria:</a:t>
            </a:r>
          </a:p>
          <a:p>
            <a:pPr lvl="1">
              <a:buFont typeface="Wingdings" panose="05000000000000000000" pitchFamily="2" charset="2"/>
              <a:buChar char="Ø"/>
            </a:pPr>
            <a:r>
              <a:rPr lang="en-US" altLang="en-US" sz="2000" dirty="0">
                <a:hlinkClick r:id="rId3"/>
              </a:rPr>
              <a:t>https://</a:t>
            </a:r>
            <a:r>
              <a:rPr lang="en-US" altLang="en-US" sz="2000" dirty="0" smtClean="0">
                <a:hlinkClick r:id="rId3"/>
              </a:rPr>
              <a:t>docs.google.com/document/d/1KOXCKj2ia0Do8JtEXLu1iXL7mkD_CV4z/edit</a:t>
            </a:r>
            <a:endParaRPr lang="en-US" altLang="en-US" sz="2000" dirty="0" smtClean="0"/>
          </a:p>
          <a:p>
            <a:pPr marL="201168" lvl="1" indent="0">
              <a:buNone/>
            </a:pPr>
            <a:endParaRPr lang="en-US" altLang="en-US" sz="2000" dirty="0"/>
          </a:p>
          <a:p>
            <a:endParaRPr lang="en-US" dirty="0"/>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9252" y="4032871"/>
            <a:ext cx="3541776" cy="170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507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Success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It is recommended that students take one science per semester along with other non-science prerequisites if needed</a:t>
            </a:r>
          </a:p>
          <a:p>
            <a:pPr lvl="1">
              <a:buFont typeface="Wingdings" panose="05000000000000000000" pitchFamily="2" charset="2"/>
              <a:buChar char="Ø"/>
            </a:pPr>
            <a:r>
              <a:rPr lang="en-US" dirty="0" smtClean="0"/>
              <a:t>The core science courses are rigorous and time consuming</a:t>
            </a:r>
          </a:p>
          <a:p>
            <a:pPr>
              <a:buFont typeface="Wingdings" panose="05000000000000000000" pitchFamily="2" charset="2"/>
              <a:buChar char="Ø"/>
            </a:pPr>
            <a:r>
              <a:rPr lang="en-US" dirty="0" smtClean="0"/>
              <a:t>If you must take two sciences, the following sequence is suggested:</a:t>
            </a:r>
          </a:p>
          <a:p>
            <a:pPr lvl="1">
              <a:buFont typeface="Wingdings" panose="05000000000000000000" pitchFamily="2" charset="2"/>
              <a:buChar char="Ø"/>
            </a:pPr>
            <a:r>
              <a:rPr lang="en-US" dirty="0" smtClean="0"/>
              <a:t>Bio 10 and </a:t>
            </a:r>
            <a:r>
              <a:rPr lang="en-US" dirty="0" err="1" smtClean="0"/>
              <a:t>Chem</a:t>
            </a:r>
            <a:r>
              <a:rPr lang="en-US" dirty="0" smtClean="0"/>
              <a:t> 60</a:t>
            </a:r>
          </a:p>
          <a:p>
            <a:pPr lvl="1">
              <a:buFont typeface="Wingdings" panose="05000000000000000000" pitchFamily="2" charset="2"/>
              <a:buChar char="Ø"/>
            </a:pPr>
            <a:r>
              <a:rPr lang="en-US" dirty="0" err="1" smtClean="0"/>
              <a:t>Anat</a:t>
            </a:r>
            <a:r>
              <a:rPr lang="en-US" dirty="0" smtClean="0"/>
              <a:t> 1</a:t>
            </a:r>
          </a:p>
          <a:p>
            <a:pPr lvl="1">
              <a:buFont typeface="Wingdings" panose="05000000000000000000" pitchFamily="2" charset="2"/>
              <a:buChar char="Ø"/>
            </a:pPr>
            <a:r>
              <a:rPr lang="en-US" dirty="0" smtClean="0"/>
              <a:t>Physio 1</a:t>
            </a:r>
          </a:p>
          <a:p>
            <a:pPr lvl="1">
              <a:buFont typeface="Wingdings" panose="05000000000000000000" pitchFamily="2" charset="2"/>
              <a:buChar char="Ø"/>
            </a:pPr>
            <a:r>
              <a:rPr lang="en-US" dirty="0" smtClean="0"/>
              <a:t>Micro 5 or 60</a:t>
            </a:r>
          </a:p>
          <a:p>
            <a:pPr marL="0" indent="0">
              <a:buNone/>
            </a:pPr>
            <a:endParaRPr lang="en-US" dirty="0" smtClean="0"/>
          </a:p>
        </p:txBody>
      </p:sp>
      <p:pic>
        <p:nvPicPr>
          <p:cNvPr id="4" name="Picture 3" descr="Road to Success - Success - Winning | Success, highway, achi…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7416" y="3516669"/>
            <a:ext cx="3977640" cy="2653054"/>
          </a:xfrm>
          <a:prstGeom prst="rect">
            <a:avLst/>
          </a:prstGeom>
        </p:spPr>
      </p:pic>
    </p:spTree>
    <p:extLst>
      <p:ext uri="{BB962C8B-B14F-4D97-AF65-F5344CB8AC3E}">
        <p14:creationId xmlns:p14="http://schemas.microsoft.com/office/powerpoint/2010/main" val="152051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Success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Be realistic about your schedule</a:t>
            </a:r>
          </a:p>
          <a:p>
            <a:pPr lvl="1">
              <a:buFont typeface="Wingdings" panose="05000000000000000000" pitchFamily="2" charset="2"/>
              <a:buChar char="Ø"/>
            </a:pPr>
            <a:r>
              <a:rPr lang="en-US" sz="2400" dirty="0" smtClean="0"/>
              <a:t>Successful completion of the prerequisites requires outside planning and work</a:t>
            </a:r>
          </a:p>
          <a:p>
            <a:pPr>
              <a:buFont typeface="Wingdings" panose="05000000000000000000" pitchFamily="2" charset="2"/>
              <a:buChar char="Ø"/>
            </a:pPr>
            <a:r>
              <a:rPr lang="en-US" sz="2400" dirty="0" smtClean="0"/>
              <a:t>If you are working full-time or have family responsibilities, you may want to limit your units</a:t>
            </a:r>
          </a:p>
          <a:p>
            <a:pPr>
              <a:buFont typeface="Wingdings" panose="05000000000000000000" pitchFamily="2" charset="2"/>
              <a:buChar char="Ø"/>
            </a:pPr>
            <a:r>
              <a:rPr lang="en-US" sz="2400" dirty="0" smtClean="0"/>
              <a:t>Get help from the Tutorial Center early in the semester</a:t>
            </a:r>
          </a:p>
          <a:p>
            <a:pPr>
              <a:buFont typeface="Wingdings" panose="05000000000000000000" pitchFamily="2" charset="2"/>
              <a:buChar char="Ø"/>
            </a:pPr>
            <a:r>
              <a:rPr lang="en-US" sz="2400" dirty="0" smtClean="0"/>
              <a:t>Form your own student groups to assist with your learning</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marL="201168" lvl="1" indent="0">
              <a:buNone/>
            </a:pPr>
            <a:endParaRPr lang="en-US" dirty="0"/>
          </a:p>
          <a:p>
            <a:pPr lvl="1">
              <a:buFont typeface="Wingdings" panose="05000000000000000000" pitchFamily="2" charset="2"/>
              <a:buChar char="Ø"/>
            </a:pPr>
            <a:endParaRPr lang="en-US" dirty="0"/>
          </a:p>
        </p:txBody>
      </p:sp>
      <p:pic>
        <p:nvPicPr>
          <p:cNvPr id="5" name="Picture 4" descr="Time Management - MIS 213 - Fall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495" y="3661029"/>
            <a:ext cx="2381250" cy="2571750"/>
          </a:xfrm>
          <a:prstGeom prst="rect">
            <a:avLst/>
          </a:prstGeom>
        </p:spPr>
      </p:pic>
    </p:spTree>
    <p:extLst>
      <p:ext uri="{BB962C8B-B14F-4D97-AF65-F5344CB8AC3E}">
        <p14:creationId xmlns:p14="http://schemas.microsoft.com/office/powerpoint/2010/main" val="830741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Transcripts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t>Submit official transcripts to Admissions and Records for evaluation as soon as possible</a:t>
            </a:r>
          </a:p>
          <a:p>
            <a:pPr lvl="1">
              <a:buFont typeface="Wingdings" panose="05000000000000000000" pitchFamily="2" charset="2"/>
              <a:buChar char="Ø"/>
            </a:pPr>
            <a:r>
              <a:rPr lang="en-US" sz="2200" dirty="0" smtClean="0"/>
              <a:t>Request an evaluation: </a:t>
            </a:r>
          </a:p>
          <a:p>
            <a:pPr marL="201168" lvl="1" indent="0">
              <a:buNone/>
            </a:pPr>
            <a:r>
              <a:rPr lang="en-US" sz="2200" dirty="0" smtClean="0">
                <a:hlinkClick r:id="rId2"/>
              </a:rPr>
              <a:t>https</a:t>
            </a:r>
            <a:r>
              <a:rPr lang="en-US" sz="2200" dirty="0">
                <a:hlinkClick r:id="rId2"/>
              </a:rPr>
              <a:t>://</a:t>
            </a:r>
            <a:r>
              <a:rPr lang="en-US" sz="2200" dirty="0" smtClean="0">
                <a:hlinkClick r:id="rId2"/>
              </a:rPr>
              <a:t>admissions.santarosa.edu/transfer-credit-evaluation-form</a:t>
            </a:r>
            <a:endParaRPr lang="en-US" sz="2200" dirty="0" smtClean="0"/>
          </a:p>
          <a:p>
            <a:pPr>
              <a:buFont typeface="Wingdings" panose="05000000000000000000" pitchFamily="2" charset="2"/>
              <a:buChar char="Ø"/>
            </a:pPr>
            <a:r>
              <a:rPr lang="en-US" sz="2400" dirty="0" smtClean="0"/>
              <a:t>Official transcripts of coursework completed at another institution must also be submitted to the nursing department at the time of application to the Nursing Program</a:t>
            </a:r>
          </a:p>
          <a:p>
            <a:pPr>
              <a:buFont typeface="Wingdings" panose="05000000000000000000" pitchFamily="2" charset="2"/>
              <a:buChar char="Ø"/>
            </a:pPr>
            <a:r>
              <a:rPr lang="en-US" sz="2400" dirty="0" smtClean="0"/>
              <a:t>Unofficial transcripts for coursework completed at SRJC must </a:t>
            </a:r>
            <a:r>
              <a:rPr lang="en-US" sz="2400" dirty="0"/>
              <a:t>be submitted to the nursing </a:t>
            </a:r>
            <a:r>
              <a:rPr lang="en-US" sz="2400" dirty="0" smtClean="0"/>
              <a:t>department </a:t>
            </a:r>
            <a:r>
              <a:rPr lang="en-US" sz="2400" dirty="0"/>
              <a:t>at the time of application to the Nursing Program</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596202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SRJC has services to help you be successful</a:t>
            </a:r>
            <a:r>
              <a:rPr lang="en-US" dirty="0" smtClean="0"/>
              <a:t>!</a:t>
            </a:r>
            <a:r>
              <a:rPr lang="en-US" dirty="0">
                <a:hlinkClick r:id="rId2"/>
              </a:rPr>
              <a:t> https://www.santarosa.edu/students</a:t>
            </a:r>
            <a:endParaRPr lang="en-US" dirty="0"/>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dirty="0" smtClean="0"/>
              <a:t>Career Center/Hub</a:t>
            </a:r>
            <a:endParaRPr lang="en-US" dirty="0"/>
          </a:p>
          <a:p>
            <a:pPr>
              <a:buFont typeface="Wingdings" panose="05000000000000000000" pitchFamily="2" charset="2"/>
              <a:buChar char="Ø"/>
            </a:pPr>
            <a:r>
              <a:rPr lang="en-US" dirty="0"/>
              <a:t>Counseling </a:t>
            </a:r>
          </a:p>
          <a:p>
            <a:pPr>
              <a:buFont typeface="Wingdings" panose="05000000000000000000" pitchFamily="2" charset="2"/>
              <a:buChar char="Ø"/>
            </a:pPr>
            <a:r>
              <a:rPr lang="en-US" dirty="0"/>
              <a:t>Disability </a:t>
            </a:r>
            <a:r>
              <a:rPr lang="en-US" dirty="0" smtClean="0"/>
              <a:t>Resources</a:t>
            </a:r>
          </a:p>
          <a:p>
            <a:pPr>
              <a:buFont typeface="Wingdings" panose="05000000000000000000" pitchFamily="2" charset="2"/>
              <a:buChar char="Ø"/>
            </a:pPr>
            <a:r>
              <a:rPr lang="en-US" dirty="0" smtClean="0"/>
              <a:t>EOPS</a:t>
            </a:r>
            <a:endParaRPr lang="en-US" dirty="0"/>
          </a:p>
          <a:p>
            <a:pPr>
              <a:buFont typeface="Wingdings" panose="05000000000000000000" pitchFamily="2" charset="2"/>
              <a:buChar char="Ø"/>
            </a:pPr>
            <a:r>
              <a:rPr lang="en-US" dirty="0"/>
              <a:t>Financial Aid/Scholarship </a:t>
            </a:r>
            <a:r>
              <a:rPr lang="en-US" dirty="0" smtClean="0"/>
              <a:t>Office</a:t>
            </a:r>
          </a:p>
          <a:p>
            <a:pPr>
              <a:buFont typeface="Wingdings" panose="05000000000000000000" pitchFamily="2" charset="2"/>
              <a:buChar char="Ø"/>
            </a:pPr>
            <a:r>
              <a:rPr lang="en-US" dirty="0" smtClean="0"/>
              <a:t>Learning Communities</a:t>
            </a:r>
            <a:endParaRPr lang="en-US" dirty="0"/>
          </a:p>
          <a:p>
            <a:pPr>
              <a:buFont typeface="Wingdings" panose="05000000000000000000" pitchFamily="2" charset="2"/>
              <a:buChar char="Ø"/>
            </a:pPr>
            <a:r>
              <a:rPr lang="en-US" dirty="0"/>
              <a:t>Student Health and Psychological Services</a:t>
            </a:r>
          </a:p>
          <a:p>
            <a:pPr>
              <a:buFont typeface="Wingdings" panose="05000000000000000000" pitchFamily="2" charset="2"/>
              <a:buChar char="Ø"/>
            </a:pPr>
            <a:r>
              <a:rPr lang="en-US" dirty="0"/>
              <a:t>Student </a:t>
            </a:r>
            <a:r>
              <a:rPr lang="en-US" dirty="0" smtClean="0"/>
              <a:t>Life</a:t>
            </a:r>
            <a:endParaRPr lang="en-US" dirty="0"/>
          </a:p>
          <a:p>
            <a:pPr marL="0" indent="0">
              <a:buNone/>
            </a:pPr>
            <a:endParaRPr lang="en-US" dirty="0"/>
          </a:p>
          <a:p>
            <a:endParaRPr lang="en-US" dirty="0"/>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smtClean="0"/>
              <a:t>Student Employment</a:t>
            </a:r>
          </a:p>
          <a:p>
            <a:pPr>
              <a:buFont typeface="Wingdings" panose="05000000000000000000" pitchFamily="2" charset="2"/>
              <a:buChar char="Ø"/>
            </a:pPr>
            <a:r>
              <a:rPr lang="en-US" dirty="0" smtClean="0"/>
              <a:t>Tutorial </a:t>
            </a:r>
            <a:r>
              <a:rPr lang="en-US" dirty="0"/>
              <a:t>Center</a:t>
            </a:r>
          </a:p>
          <a:p>
            <a:pPr>
              <a:buFont typeface="Wingdings" panose="05000000000000000000" pitchFamily="2" charset="2"/>
              <a:buChar char="Ø"/>
            </a:pPr>
            <a:r>
              <a:rPr lang="en-US" dirty="0"/>
              <a:t>Transfer Center</a:t>
            </a:r>
          </a:p>
          <a:p>
            <a:pPr>
              <a:buFont typeface="Wingdings" panose="05000000000000000000" pitchFamily="2" charset="2"/>
              <a:buChar char="Ø"/>
            </a:pPr>
            <a:r>
              <a:rPr lang="en-US" dirty="0" smtClean="0"/>
              <a:t>Veteran’s Affairs</a:t>
            </a:r>
          </a:p>
          <a:p>
            <a:pPr>
              <a:buFont typeface="Wingdings" panose="05000000000000000000" pitchFamily="2" charset="2"/>
              <a:buChar char="Ø"/>
            </a:pPr>
            <a:r>
              <a:rPr lang="en-US" dirty="0" smtClean="0"/>
              <a:t>Welcome and Connect Center</a:t>
            </a:r>
          </a:p>
          <a:p>
            <a:pPr>
              <a:buFont typeface="Wingdings" panose="05000000000000000000" pitchFamily="2" charset="2"/>
              <a:buChar char="Ø"/>
            </a:pPr>
            <a:r>
              <a:rPr lang="en-US" dirty="0" smtClean="0"/>
              <a:t>Work Experience</a:t>
            </a:r>
            <a:endParaRPr lang="en-US" dirty="0"/>
          </a:p>
        </p:txBody>
      </p:sp>
      <p:pic>
        <p:nvPicPr>
          <p:cNvPr id="5" name="Picture 4" descr="Help Button Red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231" y="4215384"/>
            <a:ext cx="2212009" cy="1856232"/>
          </a:xfrm>
          <a:prstGeom prst="rect">
            <a:avLst/>
          </a:prstGeom>
        </p:spPr>
      </p:pic>
    </p:spTree>
    <p:extLst>
      <p:ext uri="{BB962C8B-B14F-4D97-AF65-F5344CB8AC3E}">
        <p14:creationId xmlns:p14="http://schemas.microsoft.com/office/powerpoint/2010/main" val="2154873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355848"/>
          </a:xfrm>
        </p:spPr>
        <p:txBody>
          <a:bodyPr/>
          <a:lstStyle/>
          <a:p>
            <a:r>
              <a:rPr lang="en-US" dirty="0" smtClean="0"/>
              <a:t>Remember to check in with your counselor each semester.</a:t>
            </a:r>
            <a:endParaRPr lang="en-US" dirty="0"/>
          </a:p>
        </p:txBody>
      </p:sp>
      <p:sp>
        <p:nvSpPr>
          <p:cNvPr id="3" name="Subtitle 2"/>
          <p:cNvSpPr>
            <a:spLocks noGrp="1"/>
          </p:cNvSpPr>
          <p:nvPr>
            <p:ph type="subTitle" idx="1"/>
          </p:nvPr>
        </p:nvSpPr>
        <p:spPr/>
        <p:txBody>
          <a:bodyPr>
            <a:normAutofit/>
          </a:bodyPr>
          <a:lstStyle/>
          <a:p>
            <a:pPr algn="ctr"/>
            <a:endParaRPr lang="en-US" sz="6000" dirty="0"/>
          </a:p>
        </p:txBody>
      </p:sp>
      <p:pic>
        <p:nvPicPr>
          <p:cNvPr id="5" name="Picture 4" descr="Good Luck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488" y="2867995"/>
            <a:ext cx="3501842" cy="2834432"/>
          </a:xfrm>
          <a:prstGeom prst="rect">
            <a:avLst/>
          </a:prstGeom>
        </p:spPr>
      </p:pic>
    </p:spTree>
    <p:extLst>
      <p:ext uri="{BB962C8B-B14F-4D97-AF65-F5344CB8AC3E}">
        <p14:creationId xmlns:p14="http://schemas.microsoft.com/office/powerpoint/2010/main" val="174885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Certified Nursing Assistant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The Certified Nurse Assistant (CNA) is an important member of the health-care team who assists the nurses with the care of patients in skilled nursing facilities, home health agencies, clinics, and hospitals. Experience is gained during this program at a long-term care </a:t>
            </a:r>
            <a:r>
              <a:rPr lang="en-US" sz="2400" dirty="0" smtClean="0"/>
              <a:t>facility.</a:t>
            </a:r>
          </a:p>
          <a:p>
            <a:pPr>
              <a:buFont typeface="Wingdings" panose="05000000000000000000" pitchFamily="2" charset="2"/>
              <a:buChar char="Ø"/>
            </a:pPr>
            <a:r>
              <a:rPr lang="en-US" sz="2400" dirty="0" smtClean="0"/>
              <a:t>Requirements:</a:t>
            </a:r>
          </a:p>
          <a:p>
            <a:pPr lvl="1">
              <a:buFont typeface="Wingdings" panose="05000000000000000000" pitchFamily="2" charset="2"/>
              <a:buChar char="Ø"/>
            </a:pPr>
            <a:r>
              <a:rPr lang="en-US" sz="2400" dirty="0" smtClean="0"/>
              <a:t>16 years of age or older</a:t>
            </a:r>
          </a:p>
          <a:p>
            <a:pPr lvl="1">
              <a:buFont typeface="Wingdings" panose="05000000000000000000" pitchFamily="2" charset="2"/>
              <a:buChar char="Ø"/>
            </a:pPr>
            <a:r>
              <a:rPr lang="en-US" sz="2400" dirty="0" smtClean="0"/>
              <a:t>CPR Certification (for health care providers)</a:t>
            </a:r>
          </a:p>
          <a:p>
            <a:pPr lvl="1">
              <a:buFont typeface="Wingdings" panose="05000000000000000000" pitchFamily="2" charset="2"/>
              <a:buChar char="Ø"/>
            </a:pPr>
            <a:r>
              <a:rPr lang="en-US" sz="2400" dirty="0" smtClean="0"/>
              <a:t>Day and evening hours required for classes and clinical assignments</a:t>
            </a:r>
            <a:endParaRPr lang="en-US" sz="2400" dirty="0"/>
          </a:p>
        </p:txBody>
      </p:sp>
    </p:spTree>
    <p:extLst>
      <p:ext uri="{BB962C8B-B14F-4D97-AF65-F5344CB8AC3E}">
        <p14:creationId xmlns:p14="http://schemas.microsoft.com/office/powerpoint/2010/main" val="20897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Licensed Vocational Nurse (LVN)</a:t>
            </a:r>
            <a:endParaRPr lang="en-US" dirty="0"/>
          </a:p>
        </p:txBody>
      </p:sp>
      <p:sp>
        <p:nvSpPr>
          <p:cNvPr id="3" name="Content Placeholder 2"/>
          <p:cNvSpPr>
            <a:spLocks noGrp="1"/>
          </p:cNvSpPr>
          <p:nvPr>
            <p:ph idx="1"/>
          </p:nvPr>
        </p:nvSpPr>
        <p:spPr>
          <a:xfrm>
            <a:off x="1097280" y="2365694"/>
            <a:ext cx="10058400" cy="3503399"/>
          </a:xfrm>
        </p:spPr>
        <p:txBody>
          <a:bodyPr/>
          <a:lstStyle/>
          <a:p>
            <a:pPr>
              <a:buFont typeface="Wingdings" panose="05000000000000000000" pitchFamily="2" charset="2"/>
              <a:buChar char="Ø"/>
            </a:pPr>
            <a:r>
              <a:rPr lang="en-US" sz="3200" dirty="0" smtClean="0"/>
              <a:t>The LVN program is currently undergoing curriculum review and will be on hiatus until further notice. </a:t>
            </a:r>
          </a:p>
          <a:p>
            <a:pPr lvl="1">
              <a:buFont typeface="Wingdings" panose="05000000000000000000" pitchFamily="2" charset="2"/>
              <a:buChar char="Ø"/>
            </a:pPr>
            <a:r>
              <a:rPr lang="en-US" sz="2400" dirty="0" smtClean="0"/>
              <a:t>We will not be accepting any LVN applications during this time.</a:t>
            </a:r>
          </a:p>
          <a:p>
            <a:pPr marL="201168" lvl="1" indent="0">
              <a:buNone/>
            </a:pPr>
            <a:endParaRPr lang="en-US" sz="2400" dirty="0" smtClean="0"/>
          </a:p>
          <a:p>
            <a:pPr lvl="1">
              <a:buFont typeface="Wingdings" panose="05000000000000000000" pitchFamily="2" charset="2"/>
              <a:buChar char="Ø"/>
            </a:pPr>
            <a:r>
              <a:rPr lang="en-US" sz="2400" dirty="0" smtClean="0"/>
              <a:t>Please check back on the website in Fall 2021 for updates and changes.</a:t>
            </a:r>
          </a:p>
          <a:p>
            <a:pPr marL="201168" lvl="1" indent="0">
              <a:buNone/>
            </a:pPr>
            <a:endParaRPr lang="en-US" sz="2400" dirty="0" smtClean="0"/>
          </a:p>
          <a:p>
            <a:pPr lvl="1">
              <a:buFont typeface="Wingdings" panose="05000000000000000000" pitchFamily="2" charset="2"/>
              <a:buChar char="Ø"/>
            </a:pPr>
            <a:r>
              <a:rPr lang="en-US" sz="2400" dirty="0" smtClean="0">
                <a:hlinkClick r:id="rId2"/>
              </a:rPr>
              <a:t>vocational-nursing.santarosa.edu</a:t>
            </a:r>
            <a:r>
              <a:rPr lang="en-US" sz="2400" dirty="0">
                <a:hlinkClick r:id="rId2"/>
              </a:rPr>
              <a:t>/</a:t>
            </a:r>
            <a:endParaRPr lang="en-US" sz="2400" dirty="0"/>
          </a:p>
        </p:txBody>
      </p:sp>
    </p:spTree>
    <p:extLst>
      <p:ext uri="{BB962C8B-B14F-4D97-AF65-F5344CB8AC3E}">
        <p14:creationId xmlns:p14="http://schemas.microsoft.com/office/powerpoint/2010/main" val="295204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Registered Nurse (RN)</a:t>
            </a:r>
            <a:endParaRPr lang="en-US" dirty="0"/>
          </a:p>
        </p:txBody>
      </p:sp>
      <p:sp>
        <p:nvSpPr>
          <p:cNvPr id="3" name="Content Placeholder 2"/>
          <p:cNvSpPr>
            <a:spLocks noGrp="1"/>
          </p:cNvSpPr>
          <p:nvPr>
            <p:ph idx="1"/>
          </p:nvPr>
        </p:nvSpPr>
        <p:spPr>
          <a:xfrm>
            <a:off x="1097280" y="1904301"/>
            <a:ext cx="10058400" cy="3964793"/>
          </a:xfrm>
        </p:spPr>
        <p:txBody>
          <a:bodyPr>
            <a:normAutofit/>
          </a:bodyPr>
          <a:lstStyle/>
          <a:p>
            <a:pPr>
              <a:buFont typeface="Wingdings" panose="05000000000000000000" pitchFamily="2" charset="2"/>
              <a:buChar char="Ø"/>
            </a:pPr>
            <a:r>
              <a:rPr lang="en-US" dirty="0"/>
              <a:t>According to the American Nurses Association, nursing is defined as "the protection, promotion, and optimization of health and abilities, prevention of illness and injury, alleviation of suffering through the diagnosis and treatment of human response, and advocacy in the care of individuals, families, communities, and populations." </a:t>
            </a:r>
            <a:endParaRPr lang="en-US" dirty="0" smtClean="0"/>
          </a:p>
          <a:p>
            <a:pPr>
              <a:buFont typeface="Wingdings" panose="05000000000000000000" pitchFamily="2" charset="2"/>
              <a:buChar char="Ø"/>
            </a:pPr>
            <a:r>
              <a:rPr lang="en-US" dirty="0" smtClean="0"/>
              <a:t>Professional </a:t>
            </a:r>
            <a:r>
              <a:rPr lang="en-US" dirty="0"/>
              <a:t>nurses have the designation of Registered Nurse (RN), which is achieved through the completion of a rigorous educational program and successfully passing a licensing examination. Nurses may have associate, baccalaureate, master's or doctorate degrees. SRJC prepares professional nurses at the associate degree level</a:t>
            </a:r>
            <a:r>
              <a:rPr lang="en-US" dirty="0" smtClean="0"/>
              <a:t>.</a:t>
            </a:r>
          </a:p>
          <a:p>
            <a:pPr>
              <a:buFont typeface="Wingdings" panose="05000000000000000000" pitchFamily="2" charset="2"/>
              <a:buChar char="Ø"/>
            </a:pPr>
            <a:endParaRPr lang="en-US" dirty="0"/>
          </a:p>
        </p:txBody>
      </p:sp>
      <p:pic>
        <p:nvPicPr>
          <p:cNvPr id="9" name="Picture 8" descr="EMT/Nursing Pediatric Emergency Simulation - April 2013 18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038" y="4236440"/>
            <a:ext cx="3303585" cy="1967375"/>
          </a:xfrm>
          <a:prstGeom prst="rect">
            <a:avLst/>
          </a:prstGeom>
        </p:spPr>
      </p:pic>
    </p:spTree>
    <p:extLst>
      <p:ext uri="{BB962C8B-B14F-4D97-AF65-F5344CB8AC3E}">
        <p14:creationId xmlns:p14="http://schemas.microsoft.com/office/powerpoint/2010/main" val="309602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Registered Nurse (RN)</a:t>
            </a:r>
            <a:endParaRPr lang="en-US" dirty="0"/>
          </a:p>
        </p:txBody>
      </p:sp>
      <p:sp>
        <p:nvSpPr>
          <p:cNvPr id="3" name="Content Placeholder 2"/>
          <p:cNvSpPr>
            <a:spLocks noGrp="1"/>
          </p:cNvSpPr>
          <p:nvPr>
            <p:ph idx="1"/>
          </p:nvPr>
        </p:nvSpPr>
        <p:spPr>
          <a:xfrm>
            <a:off x="1097280" y="1988192"/>
            <a:ext cx="10058400" cy="3880902"/>
          </a:xfrm>
        </p:spPr>
        <p:txBody>
          <a:bodyPr>
            <a:normAutofit/>
          </a:bodyPr>
          <a:lstStyle/>
          <a:p>
            <a:pPr>
              <a:buFont typeface="Wingdings" panose="05000000000000000000" pitchFamily="2" charset="2"/>
              <a:buChar char="Ø"/>
            </a:pPr>
            <a:r>
              <a:rPr lang="en-US" dirty="0" smtClean="0"/>
              <a:t>The </a:t>
            </a:r>
            <a:r>
              <a:rPr lang="en-US" dirty="0"/>
              <a:t>SRJC Associate Degree Nursing (ADN) Program is one of the top ADN programs in California. Since beginning in 1959, the program has enjoyed a wonderful working relationship with numerous clinical agencies in Sonoma County. Approximately 60 new students are admitted each fall and spring semester. Our nursing students come from varied educational and culturally diverse backgrounds and life experiences. Nurses that graduate from our program are prepared to work in a variety of health care settings</a:t>
            </a:r>
            <a:r>
              <a:rPr lang="en-US" dirty="0" smtClean="0"/>
              <a:t>.</a:t>
            </a:r>
          </a:p>
          <a:p>
            <a:pPr>
              <a:buFont typeface="Wingdings" panose="05000000000000000000" pitchFamily="2" charset="2"/>
              <a:buChar char="Ø"/>
            </a:pPr>
            <a:r>
              <a:rPr lang="en-US" dirty="0" smtClean="0"/>
              <a:t>Please read through the SRJC’s ADN website and FAQ’s:</a:t>
            </a:r>
          </a:p>
          <a:p>
            <a:pPr lvl="1">
              <a:buFont typeface="Wingdings" panose="05000000000000000000" pitchFamily="2" charset="2"/>
              <a:buChar char="Ø"/>
            </a:pPr>
            <a:r>
              <a:rPr lang="en-US" dirty="0" smtClean="0">
                <a:hlinkClick r:id="rId2"/>
              </a:rPr>
              <a:t>https</a:t>
            </a:r>
            <a:r>
              <a:rPr lang="en-US" dirty="0">
                <a:hlinkClick r:id="rId2"/>
              </a:rPr>
              <a:t>://adn.santarosa.edu</a:t>
            </a:r>
            <a:r>
              <a:rPr lang="en-US" dirty="0" smtClean="0">
                <a:hlinkClick r:id="rId2"/>
              </a:rPr>
              <a:t>/</a:t>
            </a:r>
            <a:r>
              <a:rPr lang="en-US" dirty="0" smtClean="0"/>
              <a:t> (check this website often)</a:t>
            </a:r>
          </a:p>
          <a:p>
            <a:pPr lvl="1">
              <a:buFont typeface="Wingdings" panose="05000000000000000000" pitchFamily="2" charset="2"/>
              <a:buChar char="Ø"/>
            </a:pPr>
            <a:r>
              <a:rPr lang="en-US" dirty="0">
                <a:hlinkClick r:id="rId3"/>
              </a:rPr>
              <a:t>https://adn.santarosa.edu/frequently-asked-questions</a:t>
            </a:r>
            <a:endParaRPr lang="en-US" dirty="0" smtClean="0"/>
          </a:p>
          <a:p>
            <a:pPr>
              <a:buFont typeface="Wingdings" panose="05000000000000000000" pitchFamily="2" charset="2"/>
              <a:buChar char="Ø"/>
            </a:pPr>
            <a:endParaRPr lang="en-US" dirty="0"/>
          </a:p>
        </p:txBody>
      </p:sp>
      <p:pic>
        <p:nvPicPr>
          <p:cNvPr id="5" name="Picture 4" descr="Road Map for Becoming A Successful Registered Nurse | Nurseonlineph | November 2014 NLE Resul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400" y="3621024"/>
            <a:ext cx="5087600" cy="2649900"/>
          </a:xfrm>
          <a:prstGeom prst="rect">
            <a:avLst/>
          </a:prstGeom>
        </p:spPr>
      </p:pic>
    </p:spTree>
    <p:extLst>
      <p:ext uri="{BB962C8B-B14F-4D97-AF65-F5344CB8AC3E}">
        <p14:creationId xmlns:p14="http://schemas.microsoft.com/office/powerpoint/2010/main" val="77986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become a Registered Nurse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21806458"/>
              </p:ext>
            </p:extLst>
          </p:nvPr>
        </p:nvGraphicFramePr>
        <p:xfrm>
          <a:off x="1097280" y="2441881"/>
          <a:ext cx="4938712" cy="3017520"/>
        </p:xfrm>
        <a:graphic>
          <a:graphicData uri="http://schemas.openxmlformats.org/drawingml/2006/table">
            <a:tbl>
              <a:tblPr firstRow="1" bandRow="1">
                <a:tableStyleId>{5C22544A-7EE6-4342-B048-85BDC9FD1C3A}</a:tableStyleId>
              </a:tblPr>
              <a:tblGrid>
                <a:gridCol w="4938712">
                  <a:extLst>
                    <a:ext uri="{9D8B030D-6E8A-4147-A177-3AD203B41FA5}">
                      <a16:colId xmlns:a16="http://schemas.microsoft.com/office/drawing/2014/main" val="281103160"/>
                    </a:ext>
                  </a:extLst>
                </a:gridCol>
              </a:tblGrid>
              <a:tr h="370840">
                <a:tc>
                  <a:txBody>
                    <a:bodyPr/>
                    <a:lstStyle/>
                    <a:p>
                      <a:r>
                        <a:rPr lang="en-US" sz="2400" b="0" dirty="0" smtClean="0"/>
                        <a:t>Associate Degree Program (ADN)</a:t>
                      </a:r>
                    </a:p>
                    <a:p>
                      <a:endParaRPr lang="en-US" dirty="0" smtClean="0"/>
                    </a:p>
                    <a:p>
                      <a:endParaRPr lang="en-US" dirty="0"/>
                    </a:p>
                  </a:txBody>
                  <a:tcPr/>
                </a:tc>
                <a:extLst>
                  <a:ext uri="{0D108BD9-81ED-4DB2-BD59-A6C34878D82A}">
                    <a16:rowId xmlns:a16="http://schemas.microsoft.com/office/drawing/2014/main" val="1569294635"/>
                  </a:ext>
                </a:extLst>
              </a:tr>
              <a:tr h="370840">
                <a:tc>
                  <a:txBody>
                    <a:bodyPr/>
                    <a:lstStyle/>
                    <a:p>
                      <a:r>
                        <a:rPr lang="en-US" sz="2400" dirty="0" smtClean="0"/>
                        <a:t>Bachelor’s Degree Program (BSN)</a:t>
                      </a:r>
                    </a:p>
                    <a:p>
                      <a:endParaRPr lang="en-US" dirty="0" smtClean="0"/>
                    </a:p>
                    <a:p>
                      <a:endParaRPr lang="en-US" dirty="0"/>
                    </a:p>
                  </a:txBody>
                  <a:tcPr/>
                </a:tc>
                <a:extLst>
                  <a:ext uri="{0D108BD9-81ED-4DB2-BD59-A6C34878D82A}">
                    <a16:rowId xmlns:a16="http://schemas.microsoft.com/office/drawing/2014/main" val="2589313960"/>
                  </a:ext>
                </a:extLst>
              </a:tr>
              <a:tr h="370840">
                <a:tc>
                  <a:txBody>
                    <a:bodyPr/>
                    <a:lstStyle/>
                    <a:p>
                      <a:r>
                        <a:rPr lang="en-US" sz="2400" dirty="0" smtClean="0"/>
                        <a:t>Master’s Degree Program (MSN)</a:t>
                      </a:r>
                    </a:p>
                    <a:p>
                      <a:endParaRPr lang="en-US" dirty="0" smtClean="0"/>
                    </a:p>
                    <a:p>
                      <a:endParaRPr lang="en-US" dirty="0"/>
                    </a:p>
                  </a:txBody>
                  <a:tcPr/>
                </a:tc>
                <a:extLst>
                  <a:ext uri="{0D108BD9-81ED-4DB2-BD59-A6C34878D82A}">
                    <a16:rowId xmlns:a16="http://schemas.microsoft.com/office/drawing/2014/main" val="592223675"/>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220355323"/>
              </p:ext>
            </p:extLst>
          </p:nvPr>
        </p:nvGraphicFramePr>
        <p:xfrm>
          <a:off x="6218555" y="2441881"/>
          <a:ext cx="4937125" cy="2994185"/>
        </p:xfrm>
        <a:graphic>
          <a:graphicData uri="http://schemas.openxmlformats.org/drawingml/2006/table">
            <a:tbl>
              <a:tblPr firstRow="1" bandRow="1">
                <a:tableStyleId>{5C22544A-7EE6-4342-B048-85BDC9FD1C3A}</a:tableStyleId>
              </a:tblPr>
              <a:tblGrid>
                <a:gridCol w="4937125">
                  <a:extLst>
                    <a:ext uri="{9D8B030D-6E8A-4147-A177-3AD203B41FA5}">
                      <a16:colId xmlns:a16="http://schemas.microsoft.com/office/drawing/2014/main" val="1765938974"/>
                    </a:ext>
                  </a:extLst>
                </a:gridCol>
              </a:tblGrid>
              <a:tr h="2994185">
                <a:tc>
                  <a:txBody>
                    <a:bodyPr/>
                    <a:lstStyle/>
                    <a:p>
                      <a:pPr marL="285750" indent="-285750">
                        <a:buFont typeface="Arial" panose="020B0604020202020204" pitchFamily="34" charset="0"/>
                        <a:buChar char="•"/>
                      </a:pPr>
                      <a:r>
                        <a:rPr lang="en-US" sz="3600" b="0" dirty="0" smtClean="0"/>
                        <a:t>Complete Nursing Degree</a:t>
                      </a:r>
                    </a:p>
                    <a:p>
                      <a:pPr marL="285750" indent="-285750">
                        <a:buFont typeface="Arial" panose="020B0604020202020204" pitchFamily="34" charset="0"/>
                        <a:buChar char="•"/>
                      </a:pPr>
                      <a:endParaRPr lang="en-US" sz="1200" b="0" dirty="0" smtClean="0"/>
                    </a:p>
                    <a:p>
                      <a:pPr marL="285750" indent="-285750">
                        <a:buFont typeface="Arial" panose="020B0604020202020204" pitchFamily="34" charset="0"/>
                        <a:buChar char="•"/>
                      </a:pPr>
                      <a:r>
                        <a:rPr lang="en-US" sz="3600" b="0" dirty="0" smtClean="0"/>
                        <a:t>Pass NCLEX-RN Exam</a:t>
                      </a:r>
                    </a:p>
                    <a:p>
                      <a:pPr marL="285750" indent="-285750">
                        <a:buFont typeface="Arial" panose="020B0604020202020204" pitchFamily="34" charset="0"/>
                        <a:buChar char="•"/>
                      </a:pPr>
                      <a:endParaRPr lang="en-US" sz="1200" b="0" dirty="0" smtClean="0"/>
                    </a:p>
                    <a:p>
                      <a:pPr marL="285750" indent="-285750">
                        <a:buFont typeface="Arial" panose="020B0604020202020204" pitchFamily="34" charset="0"/>
                        <a:buChar char="•"/>
                      </a:pPr>
                      <a:r>
                        <a:rPr lang="en-US" sz="3600" b="0" dirty="0" smtClean="0"/>
                        <a:t>Receive</a:t>
                      </a:r>
                      <a:r>
                        <a:rPr lang="en-US" sz="3600" b="0" baseline="0" dirty="0" smtClean="0"/>
                        <a:t> RN License</a:t>
                      </a:r>
                      <a:endParaRPr lang="en-US" sz="3600" b="0" dirty="0" smtClean="0"/>
                    </a:p>
                    <a:p>
                      <a:endParaRPr lang="en-US" dirty="0"/>
                    </a:p>
                  </a:txBody>
                  <a:tcPr/>
                </a:tc>
                <a:extLst>
                  <a:ext uri="{0D108BD9-81ED-4DB2-BD59-A6C34878D82A}">
                    <a16:rowId xmlns:a16="http://schemas.microsoft.com/office/drawing/2014/main" val="266819406"/>
                  </a:ext>
                </a:extLst>
              </a:tr>
            </a:tbl>
          </a:graphicData>
        </a:graphic>
      </p:graphicFrame>
    </p:spTree>
    <p:extLst>
      <p:ext uri="{BB962C8B-B14F-4D97-AF65-F5344CB8AC3E}">
        <p14:creationId xmlns:p14="http://schemas.microsoft.com/office/powerpoint/2010/main" val="3531513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SRJC’s ADN Program</a:t>
            </a:r>
            <a:endParaRPr lang="en-US" dirty="0"/>
          </a:p>
        </p:txBody>
      </p:sp>
      <p:sp>
        <p:nvSpPr>
          <p:cNvPr id="3" name="Content Placeholder 2"/>
          <p:cNvSpPr>
            <a:spLocks noGrp="1"/>
          </p:cNvSpPr>
          <p:nvPr>
            <p:ph idx="1"/>
          </p:nvPr>
        </p:nvSpPr>
        <p:spPr>
          <a:xfrm>
            <a:off x="1097280" y="2449584"/>
            <a:ext cx="10058400" cy="3419509"/>
          </a:xfrm>
        </p:spPr>
        <p:txBody>
          <a:bodyPr>
            <a:normAutofit/>
          </a:bodyPr>
          <a:lstStyle/>
          <a:p>
            <a:pPr>
              <a:buFont typeface="Wingdings" panose="05000000000000000000" pitchFamily="2" charset="2"/>
              <a:buChar char="Ø"/>
            </a:pPr>
            <a:r>
              <a:rPr lang="en-US" sz="3600" dirty="0" smtClean="0"/>
              <a:t>Board of Nursing Requirements</a:t>
            </a:r>
          </a:p>
          <a:p>
            <a:pPr>
              <a:buFont typeface="Wingdings" panose="05000000000000000000" pitchFamily="2" charset="2"/>
              <a:buChar char="Ø"/>
            </a:pPr>
            <a:r>
              <a:rPr lang="en-US" sz="3600" dirty="0" smtClean="0"/>
              <a:t>Associate </a:t>
            </a:r>
            <a:r>
              <a:rPr lang="en-US" sz="4000" dirty="0" smtClean="0"/>
              <a:t>Degree</a:t>
            </a:r>
            <a:r>
              <a:rPr lang="en-US" sz="3600" dirty="0" smtClean="0"/>
              <a:t> Graduation Requirements</a:t>
            </a:r>
          </a:p>
          <a:p>
            <a:pPr>
              <a:buFont typeface="Wingdings" panose="05000000000000000000" pitchFamily="2" charset="2"/>
              <a:buChar char="Ø"/>
            </a:pPr>
            <a:r>
              <a:rPr lang="en-US" sz="3600" dirty="0" smtClean="0"/>
              <a:t>Science Prerequisites</a:t>
            </a:r>
            <a:endParaRPr lang="en-US" sz="3600" dirty="0"/>
          </a:p>
        </p:txBody>
      </p:sp>
      <p:pic>
        <p:nvPicPr>
          <p:cNvPr id="7" name="Picture 6" descr="Nursing Books | The amount of material a nursing student has…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749" y="3816991"/>
            <a:ext cx="4517160" cy="2374084"/>
          </a:xfrm>
          <a:prstGeom prst="rect">
            <a:avLst/>
          </a:prstGeom>
        </p:spPr>
      </p:pic>
    </p:spTree>
    <p:extLst>
      <p:ext uri="{BB962C8B-B14F-4D97-AF65-F5344CB8AC3E}">
        <p14:creationId xmlns:p14="http://schemas.microsoft.com/office/powerpoint/2010/main" val="2448311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411</TotalTime>
  <Words>2670</Words>
  <Application>Microsoft Office PowerPoint</Application>
  <PresentationFormat>Widescreen</PresentationFormat>
  <Paragraphs>525</Paragraphs>
  <Slides>35</Slides>
  <Notes>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Batang</vt:lpstr>
      <vt:lpstr>Calibri</vt:lpstr>
      <vt:lpstr>Calibri Light</vt:lpstr>
      <vt:lpstr>Century Gothic</vt:lpstr>
      <vt:lpstr>Tahoma</vt:lpstr>
      <vt:lpstr>Times New Roman</vt:lpstr>
      <vt:lpstr>Wingdings</vt:lpstr>
      <vt:lpstr>Wingdings 3</vt:lpstr>
      <vt:lpstr>Retrospect</vt:lpstr>
      <vt:lpstr>Nursing Information Meeting</vt:lpstr>
      <vt:lpstr>Nursing Information Meeting Topics</vt:lpstr>
      <vt:lpstr>Nursing Career Pathways healthsciences.santarosa.edu/</vt:lpstr>
      <vt:lpstr>Certified Nursing Assistant</vt:lpstr>
      <vt:lpstr>Licensed Vocational Nurse (LVN)</vt:lpstr>
      <vt:lpstr>Registered Nurse (RN)</vt:lpstr>
      <vt:lpstr>Registered Nurse (RN)</vt:lpstr>
      <vt:lpstr>How to become a Registered Nurse</vt:lpstr>
      <vt:lpstr>Preparation for SRJC’s ADN Program</vt:lpstr>
      <vt:lpstr>PowerPoint Presentation</vt:lpstr>
      <vt:lpstr>SRJC Associate Degree Graduation Requirements</vt:lpstr>
      <vt:lpstr>SRJC Associate Degree Graduation Requirements</vt:lpstr>
      <vt:lpstr>ADN Screening and Selection Criteria</vt:lpstr>
      <vt:lpstr>Chancellor’s Formula: Sample probability of success scores</vt:lpstr>
      <vt:lpstr>ADN Application/Screening Process</vt:lpstr>
      <vt:lpstr>TEAS Information</vt:lpstr>
      <vt:lpstr>TEAS Information</vt:lpstr>
      <vt:lpstr>TEAS Information</vt:lpstr>
      <vt:lpstr>Starting SRJC’s ADN Program </vt:lpstr>
      <vt:lpstr>Background Checks</vt:lpstr>
      <vt:lpstr>Background Checks</vt:lpstr>
      <vt:lpstr>SRJC’s ADN Program Facts</vt:lpstr>
      <vt:lpstr>SRJC’s AND Program Facts</vt:lpstr>
      <vt:lpstr>SRJC’s ADN Program Facts</vt:lpstr>
      <vt:lpstr>SRJC’s ADN Program Facts</vt:lpstr>
      <vt:lpstr>SRJC’s ADN Program Facts</vt:lpstr>
      <vt:lpstr>SRJC’s ADN Program Facts</vt:lpstr>
      <vt:lpstr>SRJC’s ADN Program Facts</vt:lpstr>
      <vt:lpstr>ADN-BSN Bridge at SSU</vt:lpstr>
      <vt:lpstr>Sonoma State’s BSN Program</vt:lpstr>
      <vt:lpstr>Strategies for Success</vt:lpstr>
      <vt:lpstr>Strategies for Success</vt:lpstr>
      <vt:lpstr>Submitting Transcripts</vt:lpstr>
      <vt:lpstr>SRJC has services to help you be successful! https://www.santarosa.edu/students</vt:lpstr>
      <vt:lpstr>Remember to check in with your counselor each semester.</vt:lpstr>
    </vt:vector>
  </TitlesOfParts>
  <Company>Santa Rosa Junior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Information Meeting</dc:title>
  <dc:creator>Lohne, Erica</dc:creator>
  <cp:lastModifiedBy>Lohne, Erica</cp:lastModifiedBy>
  <cp:revision>43</cp:revision>
  <dcterms:created xsi:type="dcterms:W3CDTF">2020-06-18T17:30:57Z</dcterms:created>
  <dcterms:modified xsi:type="dcterms:W3CDTF">2023-04-05T16:23:26Z</dcterms:modified>
</cp:coreProperties>
</file>